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49" r:id="rId2"/>
    <p:sldId id="357" r:id="rId3"/>
    <p:sldId id="408" r:id="rId4"/>
    <p:sldId id="415" r:id="rId5"/>
    <p:sldId id="416" r:id="rId6"/>
    <p:sldId id="417" r:id="rId7"/>
    <p:sldId id="422" r:id="rId8"/>
    <p:sldId id="418" r:id="rId9"/>
    <p:sldId id="419" r:id="rId10"/>
    <p:sldId id="426" r:id="rId11"/>
    <p:sldId id="420" r:id="rId12"/>
    <p:sldId id="421" r:id="rId13"/>
    <p:sldId id="427" r:id="rId14"/>
    <p:sldId id="423" r:id="rId15"/>
    <p:sldId id="428" r:id="rId16"/>
    <p:sldId id="401" r:id="rId17"/>
  </p:sldIdLst>
  <p:sldSz cx="9144000" cy="5143500" type="screen16x9"/>
  <p:notesSz cx="6761163" cy="9942513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lhQZ+7D56GWhzfuscA1J9g==" hashData="e2PXvrLK/5KuzReoOcL5+qhbgAEEsz6/yM8ZcToi0JsfXJiX+spwinQn0pneAEBEu5yCX4vWK8YJYXwEOZ5AaQ=="/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10E0"/>
    <a:srgbClr val="AB559B"/>
    <a:srgbClr val="005DA2"/>
    <a:srgbClr val="FF6201"/>
    <a:srgbClr val="FA9F86"/>
    <a:srgbClr val="C4C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74463" autoAdjust="0"/>
  </p:normalViewPr>
  <p:slideViewPr>
    <p:cSldViewPr snapToGrid="0">
      <p:cViewPr varScale="1">
        <p:scale>
          <a:sx n="126" d="100"/>
          <a:sy n="126" d="100"/>
        </p:scale>
        <p:origin x="91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16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9515A-5222-4F01-879C-8A4FDD1B0536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FFAD9-53DE-42F6-98D8-C7F988897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DE9EE-F82A-44FC-9338-200B4E080055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8553E-6660-4B95-9869-B2777316F5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725" b="0" cap="none" baseline="0">
                <a:solidFill>
                  <a:schemeClr val="accent1"/>
                </a:solidFill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225841"/>
            <a:ext cx="3566160" cy="25061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316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725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3166" y="2225841"/>
            <a:ext cx="3566160" cy="25061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7EDA-8F8C-428B-B48C-119971EDC388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34A45-4BA7-415F-BBBA-47442AAD63BA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A6502-8346-471A-80DB-747D7724E59B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9144000" cy="4929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25" y="0"/>
            <a:ext cx="776288" cy="12072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内容占位符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2305" y="60325"/>
            <a:ext cx="2036762" cy="382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00115" y="1"/>
            <a:ext cx="5957888" cy="492918"/>
          </a:xfrm>
        </p:spPr>
        <p:txBody>
          <a:bodyPr>
            <a:normAutofit/>
          </a:bodyPr>
          <a:lstStyle>
            <a:lvl1pPr>
              <a:defRPr sz="24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786342025"/>
              </p:ext>
            </p:extLst>
          </p:nvPr>
        </p:nvGraphicFramePr>
        <p:xfrm>
          <a:off x="-2830" y="666573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5" name="图片 4">
            <a:extLst>
              <a:ext uri="{FF2B5EF4-FFF2-40B4-BE49-F238E27FC236}">
                <a16:creationId xmlns:a16="http://schemas.microsoft.com/office/drawing/2014/main" id="{B769826C-94B6-4056-B1BF-6ABFF5C6E0B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817" y="4277090"/>
            <a:ext cx="736708" cy="866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353632"/>
            <a:ext cx="3291840" cy="130302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617220"/>
            <a:ext cx="4258818" cy="388848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1693129"/>
            <a:ext cx="3291840" cy="2821721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45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62ED9-038F-4F7C-853F-4B6D6637D0D9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B62BCDD-7E13-4EAD-829B-FA05AD203A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07292" y="4277090"/>
            <a:ext cx="736708" cy="866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12FE0-99BC-42A3-874A-8713A0DE7496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149562" y="15240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571500"/>
            <a:ext cx="1971675" cy="4057650"/>
          </a:xfrm>
        </p:spPr>
        <p:txBody>
          <a:bodyPr vert="eaVert" lIns="45720" tIns="91440" rIns="45720" bIns="9144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571500"/>
            <a:ext cx="5686425" cy="40576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856B-F8B8-477F-B3DC-012973D9075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FDA4-53CF-4C89-A1EC-BB24DABFA69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44447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-2838" y="0"/>
          <a:ext cx="914683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157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2">
              <a:lumMod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438912"/>
            <a:ext cx="7290054" cy="112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714500"/>
            <a:ext cx="7290055" cy="301752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4853028"/>
            <a:ext cx="1615607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7B35AB2-4628-4574-A4F5-650F9AE26553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4853028"/>
            <a:ext cx="4426094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4853028"/>
            <a:ext cx="730250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F5E3D0D-FE4C-47A7-B99B-FF98BB84CE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/>
  <p:txStyles>
    <p:titleStyle>
      <a:lvl1pPr algn="l" defTabSz="685800" rtl="0" eaLnBrk="1" latinLnBrk="0" hangingPunct="1">
        <a:lnSpc>
          <a:spcPct val="80000"/>
        </a:lnSpc>
        <a:spcBef>
          <a:spcPct val="0"/>
        </a:spcBef>
        <a:buNone/>
        <a:defRPr sz="3750" kern="1200" cap="all" spc="75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19875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33591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44577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58293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79565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91186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021715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anose="05040102010807070707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8"/>
          <p:cNvSpPr txBox="1">
            <a:spLocks noGrp="1"/>
          </p:cNvSpPr>
          <p:nvPr/>
        </p:nvSpPr>
        <p:spPr>
          <a:xfrm>
            <a:off x="6057900" y="4685110"/>
            <a:ext cx="1485900" cy="354806"/>
          </a:xfrm>
          <a:prstGeom prst="rect">
            <a:avLst/>
          </a:prstGeom>
          <a:noFill/>
          <a:ln w="9525">
            <a:noFill/>
          </a:ln>
        </p:spPr>
        <p:txBody>
          <a:bodyPr lIns="68574" tIns="34288" rIns="68574" bIns="34288"/>
          <a:lstStyle>
            <a:lvl1pPr marL="471805" indent="-47180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8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8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500">
                <a:solidFill>
                  <a:schemeClr val="tx1"/>
                </a:solidFill>
                <a:latin typeface="+mn-lt"/>
                <a:ea typeface="+mn-ea"/>
              </a:defRPr>
            </a:lvl2pPr>
            <a:lvl3pPr marL="1303655" indent="-3924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4180" indent="-390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1055" indent="-396875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r" defTabSz="1219200" eaLnBrk="1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z="825" dirty="0">
                <a:solidFill>
                  <a:srgbClr val="000000"/>
                </a:solidFill>
              </a:rPr>
              <a:t>1</a:t>
            </a:fld>
            <a:endParaRPr lang="en-US" altLang="zh-CN" sz="825" dirty="0">
              <a:solidFill>
                <a:srgbClr val="000000"/>
              </a:solidFill>
            </a:endParaRPr>
          </a:p>
        </p:txBody>
      </p:sp>
      <p:pic>
        <p:nvPicPr>
          <p:cNvPr id="16896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0752" y="710936"/>
            <a:ext cx="7334912" cy="1821129"/>
          </a:xfrm>
          <a:prstGeom prst="rect">
            <a:avLst/>
          </a:prstGeom>
          <a:noFill/>
          <a:ln>
            <a:noFill/>
          </a:ln>
        </p:spPr>
        <p:txBody>
          <a:bodyPr lIns="68574" tIns="34288" rIns="68574" bIns="34288" anchor="b"/>
          <a:lstStyle>
            <a:lvl1pPr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工业机器人编程与系统集成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2C0B11A-4E3E-44D5-8EC6-04D0CAA43DE6}"/>
              </a:ext>
            </a:extLst>
          </p:cNvPr>
          <p:cNvSpPr txBox="1"/>
          <p:nvPr/>
        </p:nvSpPr>
        <p:spPr bwMode="auto">
          <a:xfrm>
            <a:off x="1930137" y="3646354"/>
            <a:ext cx="5556142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9B6D81C-EE68-49EF-BC7F-9E82E1CFFCF3}"/>
              </a:ext>
            </a:extLst>
          </p:cNvPr>
          <p:cNvSpPr txBox="1"/>
          <p:nvPr/>
        </p:nvSpPr>
        <p:spPr bwMode="auto">
          <a:xfrm>
            <a:off x="3618206" y="2763889"/>
            <a:ext cx="2330970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张爱红  主编</a:t>
            </a: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2000" y="501290"/>
            <a:ext cx="8280000" cy="338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切换至“</a:t>
            </a:r>
            <a:r>
              <a:rPr lang="zh-CN" altLang="en-US" sz="1600" dirty="0">
                <a:solidFill>
                  <a:srgbClr val="FF0000"/>
                </a:solidFill>
              </a:rPr>
              <a:t>网络视图</a:t>
            </a:r>
            <a:r>
              <a:rPr lang="zh-CN" altLang="en-US" sz="1600" dirty="0">
                <a:solidFill>
                  <a:srgbClr val="0070C0"/>
                </a:solidFill>
              </a:rPr>
              <a:t>”选项卡，在硬件目录中依次选择“</a:t>
            </a:r>
            <a:r>
              <a:rPr lang="zh-CN" altLang="en-US" sz="1600" dirty="0">
                <a:solidFill>
                  <a:srgbClr val="FF0000"/>
                </a:solidFill>
              </a:rPr>
              <a:t>其他现场设备</a:t>
            </a:r>
            <a:r>
              <a:rPr lang="zh-CN" altLang="en-US" sz="1600" dirty="0">
                <a:solidFill>
                  <a:srgbClr val="0070C0"/>
                </a:solidFill>
              </a:rPr>
              <a:t>”</a:t>
            </a:r>
            <a:r>
              <a:rPr lang="en-US" altLang="zh-CN" sz="1600" dirty="0">
                <a:solidFill>
                  <a:srgbClr val="0070C0"/>
                </a:solidFill>
              </a:rPr>
              <a:t>-“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en-US" altLang="zh-CN" sz="1600" dirty="0">
                <a:solidFill>
                  <a:srgbClr val="0070C0"/>
                </a:solidFill>
              </a:rPr>
              <a:t> IO”-“I/O”-“ABB Robotics”-“Robot Device”-“BASIC V1.4”-&gt;</a:t>
            </a:r>
            <a:r>
              <a:rPr lang="zh-CN" altLang="en-US" sz="1600" dirty="0">
                <a:solidFill>
                  <a:srgbClr val="0070C0"/>
                </a:solidFill>
              </a:rPr>
              <a:t>选择“</a:t>
            </a:r>
            <a:r>
              <a:rPr lang="en-US" altLang="zh-CN" sz="1600" dirty="0">
                <a:solidFill>
                  <a:srgbClr val="0070C0"/>
                </a:solidFill>
              </a:rPr>
              <a:t>BASIC V1.4”</a:t>
            </a:r>
            <a:r>
              <a:rPr lang="zh-CN" altLang="en-US" sz="1600" dirty="0">
                <a:solidFill>
                  <a:srgbClr val="0070C0"/>
                </a:solidFill>
              </a:rPr>
              <a:t>，将图标“</a:t>
            </a:r>
            <a:r>
              <a:rPr lang="en-US" altLang="zh-CN" sz="1600" dirty="0">
                <a:solidFill>
                  <a:srgbClr val="0070C0"/>
                </a:solidFill>
              </a:rPr>
              <a:t>BASIC V1.4”</a:t>
            </a:r>
            <a:r>
              <a:rPr lang="zh-CN" altLang="en-US" sz="1600" dirty="0">
                <a:solidFill>
                  <a:srgbClr val="0070C0"/>
                </a:solidFill>
              </a:rPr>
              <a:t>拖入网络视图中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在“</a:t>
            </a:r>
            <a:r>
              <a:rPr lang="en-US" altLang="zh-CN" sz="1600" dirty="0">
                <a:solidFill>
                  <a:srgbClr val="0070C0"/>
                </a:solidFill>
              </a:rPr>
              <a:t>BASIC V1.4”</a:t>
            </a:r>
            <a:r>
              <a:rPr lang="zh-CN" altLang="en-US" sz="1600" dirty="0">
                <a:solidFill>
                  <a:srgbClr val="0070C0"/>
                </a:solidFill>
              </a:rPr>
              <a:t>属性选项卡中设置从站</a:t>
            </a:r>
            <a:r>
              <a:rPr lang="en-US" altLang="zh-CN" sz="1600" dirty="0">
                <a:solidFill>
                  <a:srgbClr val="0070C0"/>
                </a:solidFill>
              </a:rPr>
              <a:t>IP</a:t>
            </a:r>
            <a:r>
              <a:rPr lang="zh-CN" altLang="en-US" sz="1600" dirty="0">
                <a:solidFill>
                  <a:srgbClr val="0070C0"/>
                </a:solidFill>
              </a:rPr>
              <a:t>地址、子网掩码、</a:t>
            </a:r>
            <a:r>
              <a:rPr lang="en-US" altLang="zh-CN" sz="1600" dirty="0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设备名称，其中：</a:t>
            </a:r>
            <a:r>
              <a:rPr lang="en-US" altLang="zh-CN" sz="1600" dirty="0">
                <a:solidFill>
                  <a:srgbClr val="FF0000"/>
                </a:solidFill>
              </a:rPr>
              <a:t>PROFINET</a:t>
            </a:r>
            <a:r>
              <a:rPr lang="zh-CN" altLang="en-US" sz="1600" dirty="0">
                <a:solidFill>
                  <a:srgbClr val="FF0000"/>
                </a:solidFill>
              </a:rPr>
              <a:t>设备名称（</a:t>
            </a:r>
            <a:r>
              <a:rPr lang="en-US" altLang="zh-CN" sz="1600" dirty="0">
                <a:solidFill>
                  <a:srgbClr val="FF0000"/>
                </a:solidFill>
              </a:rPr>
              <a:t>robot</a:t>
            </a:r>
            <a:r>
              <a:rPr lang="zh-CN" altLang="en-US" sz="1600" dirty="0">
                <a:solidFill>
                  <a:srgbClr val="FF0000"/>
                </a:solidFill>
              </a:rPr>
              <a:t>）要与机器人端名称一致</a:t>
            </a:r>
            <a:r>
              <a:rPr lang="zh-CN" altLang="en-US" sz="1600" dirty="0">
                <a:solidFill>
                  <a:srgbClr val="0070C0"/>
                </a:solidFill>
              </a:rPr>
              <a:t>，</a:t>
            </a:r>
            <a:r>
              <a:rPr lang="en-US" altLang="zh-CN" sz="1600" dirty="0">
                <a:solidFill>
                  <a:srgbClr val="0070C0"/>
                </a:solidFill>
              </a:rPr>
              <a:t>IP</a:t>
            </a:r>
            <a:r>
              <a:rPr lang="zh-CN" altLang="en-US" sz="1600" dirty="0">
                <a:solidFill>
                  <a:srgbClr val="0070C0"/>
                </a:solidFill>
              </a:rPr>
              <a:t>地址与</a:t>
            </a:r>
            <a:r>
              <a:rPr lang="en-US" altLang="zh-CN" sz="1600" dirty="0">
                <a:solidFill>
                  <a:srgbClr val="0070C0"/>
                </a:solidFill>
              </a:rPr>
              <a:t>PLC</a:t>
            </a:r>
            <a:r>
              <a:rPr lang="zh-CN" altLang="en-US" sz="1600" dirty="0">
                <a:solidFill>
                  <a:srgbClr val="0070C0"/>
                </a:solidFill>
              </a:rPr>
              <a:t>在同一网段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单击“设备视图”选项卡，选择目录下的“</a:t>
            </a:r>
            <a:r>
              <a:rPr lang="en-US" altLang="zh-CN" sz="1600" dirty="0">
                <a:solidFill>
                  <a:srgbClr val="0070C0"/>
                </a:solidFill>
              </a:rPr>
              <a:t>DI 8 bytes”</a:t>
            </a:r>
            <a:r>
              <a:rPr lang="zh-CN" altLang="en-US" sz="1600" dirty="0">
                <a:solidFill>
                  <a:srgbClr val="0070C0"/>
                </a:solidFill>
              </a:rPr>
              <a:t>，包含</a:t>
            </a:r>
            <a:r>
              <a:rPr lang="en-US" altLang="zh-CN" sz="1600" dirty="0">
                <a:solidFill>
                  <a:srgbClr val="0070C0"/>
                </a:solidFill>
              </a:rPr>
              <a:t>64</a:t>
            </a:r>
            <a:r>
              <a:rPr lang="zh-CN" altLang="en-US" sz="1600" dirty="0">
                <a:solidFill>
                  <a:srgbClr val="0070C0"/>
                </a:solidFill>
              </a:rPr>
              <a:t>个输入，与机器人</a:t>
            </a:r>
            <a:r>
              <a:rPr lang="en-US" altLang="zh-CN" sz="1600" dirty="0">
                <a:solidFill>
                  <a:srgbClr val="0070C0"/>
                </a:solidFill>
              </a:rPr>
              <a:t>DO1</a:t>
            </a:r>
            <a:r>
              <a:rPr lang="zh-CN" altLang="en-US" sz="1600" dirty="0">
                <a:solidFill>
                  <a:srgbClr val="0070C0"/>
                </a:solidFill>
              </a:rPr>
              <a:t>～</a:t>
            </a:r>
            <a:r>
              <a:rPr lang="en-US" altLang="zh-CN" sz="1600" dirty="0">
                <a:solidFill>
                  <a:srgbClr val="0070C0"/>
                </a:solidFill>
              </a:rPr>
              <a:t>DO64</a:t>
            </a:r>
            <a:r>
              <a:rPr lang="zh-CN" altLang="en-US" sz="1600" dirty="0">
                <a:solidFill>
                  <a:srgbClr val="0070C0"/>
                </a:solidFill>
              </a:rPr>
              <a:t>输出信号相对应；同理“</a:t>
            </a:r>
            <a:r>
              <a:rPr lang="en-US" altLang="zh-CN" sz="1600" dirty="0">
                <a:solidFill>
                  <a:srgbClr val="0070C0"/>
                </a:solidFill>
              </a:rPr>
              <a:t>DO 8 bytes”</a:t>
            </a:r>
            <a:r>
              <a:rPr lang="zh-CN" altLang="en-US" sz="1600" dirty="0">
                <a:solidFill>
                  <a:srgbClr val="0070C0"/>
                </a:solidFill>
              </a:rPr>
              <a:t>与机器人输入信号</a:t>
            </a:r>
            <a:r>
              <a:rPr lang="en-US" altLang="zh-CN" sz="1600" dirty="0">
                <a:solidFill>
                  <a:srgbClr val="0070C0"/>
                </a:solidFill>
              </a:rPr>
              <a:t>DI1</a:t>
            </a:r>
            <a:r>
              <a:rPr lang="zh-CN" altLang="en-US" sz="1600" dirty="0">
                <a:solidFill>
                  <a:srgbClr val="0070C0"/>
                </a:solidFill>
              </a:rPr>
              <a:t>～</a:t>
            </a:r>
            <a:r>
              <a:rPr lang="en-US" altLang="zh-CN" sz="1600" dirty="0">
                <a:solidFill>
                  <a:srgbClr val="0070C0"/>
                </a:solidFill>
              </a:rPr>
              <a:t>DI64</a:t>
            </a:r>
            <a:r>
              <a:rPr lang="zh-CN" altLang="en-US" sz="1600" dirty="0">
                <a:solidFill>
                  <a:srgbClr val="0070C0"/>
                </a:solidFill>
              </a:rPr>
              <a:t>相对应</a:t>
            </a:r>
            <a:r>
              <a:rPr lang="en-US" altLang="zh-CN" sz="1600" dirty="0">
                <a:solidFill>
                  <a:srgbClr val="0070C0"/>
                </a:solidFill>
              </a:rPr>
              <a:t>-&gt;PLC</a:t>
            </a:r>
            <a:r>
              <a:rPr lang="zh-CN" altLang="en-US" sz="1600" dirty="0">
                <a:solidFill>
                  <a:srgbClr val="0070C0"/>
                </a:solidFill>
              </a:rPr>
              <a:t>接口信号的输入地址：</a:t>
            </a:r>
            <a:r>
              <a:rPr lang="en-US" altLang="zh-CN" sz="1600" dirty="0">
                <a:solidFill>
                  <a:srgbClr val="0070C0"/>
                </a:solidFill>
              </a:rPr>
              <a:t>IB0</a:t>
            </a:r>
            <a:r>
              <a:rPr lang="zh-CN" altLang="en-US" sz="1600" dirty="0">
                <a:solidFill>
                  <a:srgbClr val="0070C0"/>
                </a:solidFill>
              </a:rPr>
              <a:t>～</a:t>
            </a:r>
            <a:r>
              <a:rPr lang="en-US" altLang="zh-CN" sz="1600" dirty="0">
                <a:solidFill>
                  <a:srgbClr val="0070C0"/>
                </a:solidFill>
              </a:rPr>
              <a:t>IB7</a:t>
            </a:r>
            <a:r>
              <a:rPr lang="zh-CN" altLang="en-US" sz="1600" dirty="0">
                <a:solidFill>
                  <a:srgbClr val="0070C0"/>
                </a:solidFill>
              </a:rPr>
              <a:t>，输出地址：</a:t>
            </a:r>
            <a:r>
              <a:rPr lang="en-US" altLang="zh-CN" sz="1600" dirty="0">
                <a:solidFill>
                  <a:srgbClr val="0070C0"/>
                </a:solidFill>
              </a:rPr>
              <a:t>QB0</a:t>
            </a:r>
            <a:r>
              <a:rPr lang="zh-CN" altLang="en-US" sz="1600" dirty="0">
                <a:solidFill>
                  <a:srgbClr val="0070C0"/>
                </a:solidFill>
              </a:rPr>
              <a:t>～</a:t>
            </a:r>
            <a:r>
              <a:rPr lang="en-US" altLang="zh-CN" sz="1600" dirty="0">
                <a:solidFill>
                  <a:srgbClr val="0070C0"/>
                </a:solidFill>
              </a:rPr>
              <a:t>QB7-&gt;</a:t>
            </a:r>
            <a:r>
              <a:rPr lang="zh-CN" altLang="en-US" sz="1600" dirty="0">
                <a:solidFill>
                  <a:srgbClr val="0070C0"/>
                </a:solidFill>
              </a:rPr>
              <a:t>切换至“网络视图”，用鼠标点下</a:t>
            </a:r>
            <a:r>
              <a:rPr lang="en-US" altLang="zh-CN" sz="1600" dirty="0">
                <a:solidFill>
                  <a:srgbClr val="0070C0"/>
                </a:solidFill>
              </a:rPr>
              <a:t>PLC</a:t>
            </a:r>
            <a:r>
              <a:rPr lang="zh-CN" altLang="en-US" sz="1600" dirty="0">
                <a:solidFill>
                  <a:srgbClr val="0070C0"/>
                </a:solidFill>
              </a:rPr>
              <a:t>的绿色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通信口，拖至</a:t>
            </a:r>
            <a:r>
              <a:rPr lang="en-US" altLang="zh-CN" sz="1600" dirty="0" err="1">
                <a:solidFill>
                  <a:srgbClr val="0070C0"/>
                </a:solidFill>
              </a:rPr>
              <a:t>RobotBasicIO</a:t>
            </a:r>
            <a:r>
              <a:rPr lang="zh-CN" altLang="en-US" sz="1600" dirty="0">
                <a:solidFill>
                  <a:srgbClr val="0070C0"/>
                </a:solidFill>
              </a:rPr>
              <a:t>的绿色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端口上，</a:t>
            </a:r>
            <a:r>
              <a:rPr lang="zh-CN" altLang="en-US" sz="1600" dirty="0">
                <a:solidFill>
                  <a:srgbClr val="FF0000"/>
                </a:solidFill>
              </a:rPr>
              <a:t>建立起了</a:t>
            </a:r>
            <a:r>
              <a:rPr lang="en-US" altLang="zh-CN" sz="1600" dirty="0">
                <a:solidFill>
                  <a:srgbClr val="FF0000"/>
                </a:solidFill>
              </a:rPr>
              <a:t>PLC</a:t>
            </a:r>
            <a:r>
              <a:rPr lang="zh-CN" altLang="en-US" sz="1600" dirty="0">
                <a:solidFill>
                  <a:srgbClr val="FF0000"/>
                </a:solidFill>
              </a:rPr>
              <a:t>与机器人的</a:t>
            </a:r>
            <a:r>
              <a:rPr lang="en-US" altLang="zh-CN" sz="1600" dirty="0" err="1">
                <a:solidFill>
                  <a:srgbClr val="FF0000"/>
                </a:solidFill>
              </a:rPr>
              <a:t>Profinet</a:t>
            </a:r>
            <a:r>
              <a:rPr lang="zh-CN" altLang="en-US" sz="1600" dirty="0">
                <a:solidFill>
                  <a:srgbClr val="FF0000"/>
                </a:solidFill>
              </a:rPr>
              <a:t>通信</a:t>
            </a:r>
            <a:r>
              <a:rPr lang="zh-CN" altLang="en-US" sz="1600" dirty="0">
                <a:solidFill>
                  <a:srgbClr val="0070C0"/>
                </a:solidFill>
              </a:rPr>
              <a:t>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EE35-F841-4A4E-AE3F-A18E3C42AF8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2AE1B073-D084-439E-9DE3-8AB57040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 </a:t>
            </a:r>
            <a:r>
              <a:rPr lang="en-US" altLang="zh-CN" dirty="0"/>
              <a:t>ABB</a:t>
            </a:r>
            <a:r>
              <a:rPr lang="zh-CN" altLang="en-US" dirty="0"/>
              <a:t>工业机器人的</a:t>
            </a:r>
            <a:r>
              <a:rPr lang="en-US" altLang="zh-CN" dirty="0" err="1"/>
              <a:t>Profinet</a:t>
            </a:r>
            <a:r>
              <a:rPr lang="zh-CN" altLang="en-US" dirty="0"/>
              <a:t>通信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2C2E678-B6E5-48AF-890C-6AB398871E44}"/>
              </a:ext>
            </a:extLst>
          </p:cNvPr>
          <p:cNvPicPr/>
          <p:nvPr/>
        </p:nvPicPr>
        <p:blipFill rotWithShape="1">
          <a:blip r:embed="rId2"/>
          <a:srcRect l="18705" t="20464" r="46923" b="62198"/>
          <a:stretch/>
        </p:blipFill>
        <p:spPr bwMode="auto">
          <a:xfrm>
            <a:off x="2686214" y="3660489"/>
            <a:ext cx="3771571" cy="1070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06622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82250" y="501289"/>
            <a:ext cx="8280000" cy="4077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3.</a:t>
            </a:r>
            <a:r>
              <a:rPr lang="zh-CN" altLang="en-US" sz="1800" dirty="0">
                <a:solidFill>
                  <a:srgbClr val="FF0000"/>
                </a:solidFill>
              </a:rPr>
              <a:t>基于</a:t>
            </a:r>
            <a:r>
              <a:rPr lang="en-US" altLang="zh-CN" sz="1800" dirty="0">
                <a:solidFill>
                  <a:srgbClr val="FF0000"/>
                </a:solidFill>
              </a:rPr>
              <a:t>840-3</a:t>
            </a:r>
            <a:r>
              <a:rPr lang="zh-CN" altLang="en-US" sz="1800" dirty="0">
                <a:solidFill>
                  <a:srgbClr val="FF0000"/>
                </a:solidFill>
              </a:rPr>
              <a:t>选项的</a:t>
            </a:r>
            <a:r>
              <a:rPr lang="en-US" altLang="zh-CN" sz="1800" dirty="0" err="1">
                <a:solidFill>
                  <a:srgbClr val="FF0000"/>
                </a:solidFill>
              </a:rPr>
              <a:t>Profinet</a:t>
            </a:r>
            <a:r>
              <a:rPr lang="zh-CN" altLang="en-US" sz="1800" dirty="0">
                <a:solidFill>
                  <a:srgbClr val="FF0000"/>
                </a:solidFill>
              </a:rPr>
              <a:t>通信从站（机器人）配置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400" dirty="0">
                <a:solidFill>
                  <a:srgbClr val="0070C0"/>
                </a:solidFill>
              </a:rPr>
              <a:t>ABB</a:t>
            </a:r>
            <a:r>
              <a:rPr lang="zh-CN" altLang="en-US" sz="1400" dirty="0">
                <a:solidFill>
                  <a:srgbClr val="0070C0"/>
                </a:solidFill>
              </a:rPr>
              <a:t>工业机器人需要有“</a:t>
            </a:r>
            <a:r>
              <a:rPr lang="en-US" altLang="zh-CN" sz="1400" dirty="0">
                <a:solidFill>
                  <a:srgbClr val="FF0000"/>
                </a:solidFill>
              </a:rPr>
              <a:t>840-3 </a:t>
            </a:r>
            <a:r>
              <a:rPr lang="en-US" altLang="zh-CN" sz="1400" dirty="0" err="1">
                <a:solidFill>
                  <a:srgbClr val="FF0000"/>
                </a:solidFill>
              </a:rPr>
              <a:t>Profinet</a:t>
            </a:r>
            <a:r>
              <a:rPr lang="en-US" altLang="zh-CN" sz="1400" dirty="0">
                <a:solidFill>
                  <a:srgbClr val="FF0000"/>
                </a:solidFill>
              </a:rPr>
              <a:t> </a:t>
            </a:r>
            <a:r>
              <a:rPr lang="en-US" altLang="zh-CN" sz="1400" dirty="0" err="1">
                <a:solidFill>
                  <a:srgbClr val="FF0000"/>
                </a:solidFill>
              </a:rPr>
              <a:t>Anybus</a:t>
            </a:r>
            <a:r>
              <a:rPr lang="en-US" altLang="zh-CN" sz="1400" dirty="0">
                <a:solidFill>
                  <a:srgbClr val="FF0000"/>
                </a:solidFill>
              </a:rPr>
              <a:t> Device</a:t>
            </a:r>
            <a:r>
              <a:rPr lang="en-US" altLang="zh-CN" sz="1400" dirty="0">
                <a:solidFill>
                  <a:srgbClr val="0070C0"/>
                </a:solidFill>
              </a:rPr>
              <a:t>”</a:t>
            </a:r>
            <a:r>
              <a:rPr lang="zh-CN" altLang="en-US" sz="1400" dirty="0">
                <a:solidFill>
                  <a:srgbClr val="0070C0"/>
                </a:solidFill>
              </a:rPr>
              <a:t>选项，才能作为从站（设备）通过</a:t>
            </a:r>
            <a:r>
              <a:rPr lang="en-US" altLang="zh-CN" sz="1400" dirty="0">
                <a:solidFill>
                  <a:srgbClr val="0070C0"/>
                </a:solidFill>
              </a:rPr>
              <a:t>DASC688</a:t>
            </a:r>
            <a:r>
              <a:rPr lang="zh-CN" altLang="en-US" sz="1400" dirty="0">
                <a:solidFill>
                  <a:srgbClr val="0070C0"/>
                </a:solidFill>
              </a:rPr>
              <a:t>模块进行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通信。</a:t>
            </a: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70C0"/>
                </a:solidFill>
              </a:rPr>
              <a:t>        从</a:t>
            </a:r>
            <a:r>
              <a:rPr lang="en-US" altLang="zh-CN" sz="1400" dirty="0">
                <a:solidFill>
                  <a:srgbClr val="0070C0"/>
                </a:solidFill>
              </a:rPr>
              <a:t>ABB</a:t>
            </a:r>
            <a:r>
              <a:rPr lang="zh-CN" altLang="en-US" sz="1400" dirty="0">
                <a:solidFill>
                  <a:srgbClr val="0070C0"/>
                </a:solidFill>
              </a:rPr>
              <a:t>菜单进入“</a:t>
            </a:r>
            <a:r>
              <a:rPr lang="zh-CN" altLang="en-US" sz="1400" dirty="0">
                <a:solidFill>
                  <a:srgbClr val="FF0000"/>
                </a:solidFill>
              </a:rPr>
              <a:t>控制面板</a:t>
            </a:r>
            <a:r>
              <a:rPr lang="en-US" altLang="zh-CN" sz="1400" dirty="0">
                <a:solidFill>
                  <a:srgbClr val="FF0000"/>
                </a:solidFill>
              </a:rPr>
              <a:t>-</a:t>
            </a:r>
            <a:r>
              <a:rPr lang="zh-CN" altLang="en-US" sz="1400" dirty="0">
                <a:solidFill>
                  <a:srgbClr val="FF0000"/>
                </a:solidFill>
              </a:rPr>
              <a:t>配置</a:t>
            </a:r>
            <a:r>
              <a:rPr lang="en-US" altLang="zh-CN" sz="1400" dirty="0">
                <a:solidFill>
                  <a:srgbClr val="FF0000"/>
                </a:solidFill>
              </a:rPr>
              <a:t>-I/O-Industrial Network</a:t>
            </a:r>
            <a:r>
              <a:rPr lang="en-US" altLang="zh-CN" sz="1400" dirty="0">
                <a:solidFill>
                  <a:srgbClr val="0070C0"/>
                </a:solidFill>
              </a:rPr>
              <a:t>”</a:t>
            </a:r>
            <a:r>
              <a:rPr lang="zh-CN" altLang="en-US" sz="1400" dirty="0">
                <a:solidFill>
                  <a:srgbClr val="0070C0"/>
                </a:solidFill>
              </a:rPr>
              <a:t>，选择“</a:t>
            </a:r>
            <a:r>
              <a:rPr lang="en-US" altLang="zh-CN" sz="1400" dirty="0" err="1">
                <a:solidFill>
                  <a:srgbClr val="FF0000"/>
                </a:solidFill>
              </a:rPr>
              <a:t>PROFINET_Anybus</a:t>
            </a:r>
            <a:r>
              <a:rPr lang="en-US" altLang="zh-CN" sz="1400" dirty="0">
                <a:solidFill>
                  <a:srgbClr val="0070C0"/>
                </a:solidFill>
              </a:rPr>
              <a:t>”-&gt;</a:t>
            </a:r>
            <a:r>
              <a:rPr lang="zh-CN" altLang="en-US" sz="1400" dirty="0">
                <a:solidFill>
                  <a:srgbClr val="0070C0"/>
                </a:solidFill>
              </a:rPr>
              <a:t>根据要求修改</a:t>
            </a:r>
            <a:r>
              <a:rPr lang="en-US" altLang="zh-CN" sz="1400" dirty="0">
                <a:solidFill>
                  <a:srgbClr val="0070C0"/>
                </a:solidFill>
              </a:rPr>
              <a:t>IP Address</a:t>
            </a:r>
            <a:r>
              <a:rPr lang="zh-CN" altLang="en-US" sz="1400" dirty="0">
                <a:solidFill>
                  <a:srgbClr val="0070C0"/>
                </a:solidFill>
              </a:rPr>
              <a:t>、子网掩码、网关等参数并“确定”，重启机器人系统</a:t>
            </a:r>
            <a:r>
              <a:rPr lang="en-US" altLang="zh-CN" sz="1400" dirty="0">
                <a:solidFill>
                  <a:srgbClr val="0070C0"/>
                </a:solidFill>
              </a:rPr>
              <a:t>-&gt;</a:t>
            </a:r>
            <a:r>
              <a:rPr lang="zh-CN" altLang="en-US" sz="1400" dirty="0">
                <a:solidFill>
                  <a:srgbClr val="0070C0"/>
                </a:solidFill>
              </a:rPr>
              <a:t>进入“</a:t>
            </a:r>
            <a:r>
              <a:rPr lang="zh-CN" altLang="en-US" sz="1400" dirty="0">
                <a:solidFill>
                  <a:srgbClr val="FF0000"/>
                </a:solidFill>
              </a:rPr>
              <a:t>控制面板</a:t>
            </a:r>
            <a:r>
              <a:rPr lang="en-US" altLang="zh-CN" sz="1400" dirty="0">
                <a:solidFill>
                  <a:srgbClr val="FF0000"/>
                </a:solidFill>
              </a:rPr>
              <a:t>-</a:t>
            </a:r>
            <a:r>
              <a:rPr lang="zh-CN" altLang="en-US" sz="1400" dirty="0">
                <a:solidFill>
                  <a:srgbClr val="FF0000"/>
                </a:solidFill>
              </a:rPr>
              <a:t>配置</a:t>
            </a:r>
            <a:r>
              <a:rPr lang="en-US" altLang="zh-CN" sz="1400" dirty="0">
                <a:solidFill>
                  <a:srgbClr val="FF0000"/>
                </a:solidFill>
              </a:rPr>
              <a:t>-I/O-PROFINET Internal </a:t>
            </a:r>
            <a:r>
              <a:rPr lang="en-US" altLang="zh-CN" sz="1400" dirty="0" err="1">
                <a:solidFill>
                  <a:srgbClr val="FF0000"/>
                </a:solidFill>
              </a:rPr>
              <a:t>Anybus</a:t>
            </a:r>
            <a:r>
              <a:rPr lang="en-US" altLang="zh-CN" sz="1400" dirty="0">
                <a:solidFill>
                  <a:srgbClr val="FF0000"/>
                </a:solidFill>
              </a:rPr>
              <a:t> Device</a:t>
            </a:r>
            <a:r>
              <a:rPr lang="en-US" altLang="zh-CN" sz="1400" dirty="0">
                <a:solidFill>
                  <a:srgbClr val="0070C0"/>
                </a:solidFill>
              </a:rPr>
              <a:t>”</a:t>
            </a:r>
            <a:r>
              <a:rPr lang="zh-CN" altLang="en-US" sz="1400" dirty="0">
                <a:solidFill>
                  <a:srgbClr val="0070C0"/>
                </a:solidFill>
              </a:rPr>
              <a:t>，单击“显示全部”</a:t>
            </a:r>
            <a:r>
              <a:rPr lang="en-US" altLang="zh-CN" sz="1400" dirty="0">
                <a:solidFill>
                  <a:srgbClr val="0070C0"/>
                </a:solidFill>
              </a:rPr>
              <a:t>-&gt;</a:t>
            </a:r>
            <a:r>
              <a:rPr lang="zh-CN" altLang="en-US" sz="1400" dirty="0">
                <a:solidFill>
                  <a:srgbClr val="0070C0"/>
                </a:solidFill>
              </a:rPr>
              <a:t>双击“</a:t>
            </a:r>
            <a:r>
              <a:rPr lang="en-US" altLang="zh-CN" sz="1400" dirty="0" err="1">
                <a:solidFill>
                  <a:srgbClr val="FF0000"/>
                </a:solidFill>
              </a:rPr>
              <a:t>PN_Internal_Anybus</a:t>
            </a:r>
            <a:r>
              <a:rPr lang="en-US" altLang="zh-CN" sz="1400" dirty="0">
                <a:solidFill>
                  <a:srgbClr val="0070C0"/>
                </a:solidFill>
              </a:rPr>
              <a:t>”-&gt;</a:t>
            </a:r>
            <a:r>
              <a:rPr lang="zh-CN" altLang="en-US" sz="1400" dirty="0">
                <a:solidFill>
                  <a:srgbClr val="0070C0"/>
                </a:solidFill>
              </a:rPr>
              <a:t>根据实际修改输入、输出字节数</a:t>
            </a:r>
            <a:r>
              <a:rPr lang="en-US" altLang="zh-CN" sz="1400" dirty="0">
                <a:solidFill>
                  <a:srgbClr val="0070C0"/>
                </a:solidFill>
              </a:rPr>
              <a:t>,</a:t>
            </a:r>
            <a:r>
              <a:rPr lang="zh-CN" altLang="en-US" sz="1400" dirty="0">
                <a:solidFill>
                  <a:srgbClr val="0070C0"/>
                </a:solidFill>
              </a:rPr>
              <a:t>并单击“确定”</a:t>
            </a:r>
            <a:r>
              <a:rPr lang="en-US" altLang="zh-CN" sz="1400" dirty="0">
                <a:solidFill>
                  <a:srgbClr val="0070C0"/>
                </a:solidFill>
              </a:rPr>
              <a:t>-&gt;</a:t>
            </a:r>
            <a:r>
              <a:rPr lang="zh-CN" altLang="en-US" sz="1400" dirty="0">
                <a:solidFill>
                  <a:srgbClr val="0070C0"/>
                </a:solidFill>
              </a:rPr>
              <a:t>进入“</a:t>
            </a:r>
            <a:r>
              <a:rPr lang="en-US" altLang="zh-CN" sz="1400" dirty="0">
                <a:solidFill>
                  <a:srgbClr val="0070C0"/>
                </a:solidFill>
              </a:rPr>
              <a:t>Signal”</a:t>
            </a:r>
            <a:r>
              <a:rPr lang="zh-CN" altLang="en-US" sz="1400" dirty="0">
                <a:solidFill>
                  <a:srgbClr val="0070C0"/>
                </a:solidFill>
              </a:rPr>
              <a:t>后，添加信号</a:t>
            </a:r>
            <a:r>
              <a:rPr lang="en-US" altLang="zh-CN" sz="1400" dirty="0">
                <a:solidFill>
                  <a:srgbClr val="0070C0"/>
                </a:solidFill>
              </a:rPr>
              <a:t>-&gt;</a:t>
            </a:r>
            <a:r>
              <a:rPr lang="zh-CN" altLang="en-US" sz="1400" dirty="0">
                <a:solidFill>
                  <a:srgbClr val="0070C0"/>
                </a:solidFill>
              </a:rPr>
              <a:t>添加数字输入信号</a:t>
            </a:r>
            <a:r>
              <a:rPr lang="en-US" altLang="zh-CN" sz="1400" dirty="0">
                <a:solidFill>
                  <a:srgbClr val="0070C0"/>
                </a:solidFill>
              </a:rPr>
              <a:t>pn_DI1</a:t>
            </a:r>
            <a:r>
              <a:rPr lang="zh-CN" altLang="en-US" sz="1400" dirty="0">
                <a:solidFill>
                  <a:srgbClr val="0070C0"/>
                </a:solidFill>
              </a:rPr>
              <a:t>，此处</a:t>
            </a:r>
            <a:r>
              <a:rPr lang="en-US" altLang="zh-CN" sz="1400" dirty="0">
                <a:solidFill>
                  <a:srgbClr val="0070C0"/>
                </a:solidFill>
              </a:rPr>
              <a:t>Assigned to Device</a:t>
            </a:r>
            <a:r>
              <a:rPr lang="zh-CN" altLang="en-US" sz="1400" dirty="0">
                <a:solidFill>
                  <a:srgbClr val="0070C0"/>
                </a:solidFill>
              </a:rPr>
              <a:t>选择</a:t>
            </a:r>
            <a:r>
              <a:rPr lang="en-US" altLang="zh-CN" sz="1400" dirty="0" err="1">
                <a:solidFill>
                  <a:srgbClr val="0070C0"/>
                </a:solidFill>
              </a:rPr>
              <a:t>PN_Internal_Anybus</a:t>
            </a:r>
            <a:r>
              <a:rPr lang="zh-CN" altLang="en-US" sz="1400" dirty="0">
                <a:solidFill>
                  <a:srgbClr val="0070C0"/>
                </a:solidFill>
              </a:rPr>
              <a:t>，映射为</a:t>
            </a:r>
            <a:r>
              <a:rPr lang="en-US" altLang="zh-CN" sz="1400" dirty="0">
                <a:solidFill>
                  <a:srgbClr val="0070C0"/>
                </a:solidFill>
              </a:rPr>
              <a:t>0-&gt;</a:t>
            </a:r>
            <a:r>
              <a:rPr lang="zh-CN" altLang="en-US" sz="1400" dirty="0">
                <a:solidFill>
                  <a:srgbClr val="0070C0"/>
                </a:solidFill>
              </a:rPr>
              <a:t>添加数字输出信号</a:t>
            </a:r>
            <a:r>
              <a:rPr lang="en-US" altLang="zh-CN" sz="1400" dirty="0">
                <a:solidFill>
                  <a:srgbClr val="0070C0"/>
                </a:solidFill>
              </a:rPr>
              <a:t>pn_DO1</a:t>
            </a:r>
            <a:r>
              <a:rPr lang="zh-CN" altLang="en-US" sz="1400" dirty="0">
                <a:solidFill>
                  <a:srgbClr val="0070C0"/>
                </a:solidFill>
              </a:rPr>
              <a:t>，此处</a:t>
            </a:r>
            <a:r>
              <a:rPr lang="en-US" altLang="zh-CN" sz="1400" dirty="0">
                <a:solidFill>
                  <a:srgbClr val="0070C0"/>
                </a:solidFill>
              </a:rPr>
              <a:t>Assigned to Device</a:t>
            </a:r>
            <a:r>
              <a:rPr lang="zh-CN" altLang="en-US" sz="1400" dirty="0">
                <a:solidFill>
                  <a:srgbClr val="0070C0"/>
                </a:solidFill>
              </a:rPr>
              <a:t>选择</a:t>
            </a: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  </a:t>
            </a:r>
            <a:r>
              <a:rPr lang="en-US" altLang="zh-CN" sz="1400" dirty="0" err="1">
                <a:solidFill>
                  <a:srgbClr val="0070C0"/>
                </a:solidFill>
              </a:rPr>
              <a:t>PN_Internal_Anybus</a:t>
            </a:r>
            <a:r>
              <a:rPr lang="zh-CN" altLang="en-US" sz="1400" dirty="0">
                <a:solidFill>
                  <a:srgbClr val="0070C0"/>
                </a:solidFill>
              </a:rPr>
              <a:t>，映射为</a:t>
            </a:r>
            <a:r>
              <a:rPr lang="en-US" altLang="zh-CN" sz="1400" dirty="0">
                <a:solidFill>
                  <a:srgbClr val="0070C0"/>
                </a:solidFill>
              </a:rPr>
              <a:t>0</a:t>
            </a:r>
            <a:r>
              <a:rPr lang="zh-CN" altLang="en-US" sz="1400" dirty="0">
                <a:solidFill>
                  <a:srgbClr val="0070C0"/>
                </a:solidFill>
              </a:rPr>
              <a:t>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EE35-F841-4A4E-AE3F-A18E3C42AF8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2AE1B073-D084-439E-9DE3-8AB57040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 </a:t>
            </a:r>
            <a:r>
              <a:rPr lang="en-US" altLang="zh-CN" dirty="0"/>
              <a:t>ABB</a:t>
            </a:r>
            <a:r>
              <a:rPr lang="zh-CN" altLang="en-US" dirty="0"/>
              <a:t>工业机器人的</a:t>
            </a:r>
            <a:r>
              <a:rPr lang="en-US" altLang="zh-CN" dirty="0" err="1"/>
              <a:t>Profinet</a:t>
            </a:r>
            <a:r>
              <a:rPr lang="zh-CN" altLang="en-US" dirty="0"/>
              <a:t>通信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35C32DF-68D1-4E12-9310-C1E7A577E5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3268"/>
          <a:stretch/>
        </p:blipFill>
        <p:spPr>
          <a:xfrm>
            <a:off x="2436170" y="1361162"/>
            <a:ext cx="3895238" cy="121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25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00843" y="478804"/>
            <a:ext cx="8526293" cy="324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4. </a:t>
            </a:r>
            <a:r>
              <a:rPr lang="zh-CN" altLang="en-US" sz="1800" dirty="0">
                <a:solidFill>
                  <a:srgbClr val="FF0000"/>
                </a:solidFill>
              </a:rPr>
              <a:t>基于</a:t>
            </a:r>
            <a:r>
              <a:rPr lang="en-US" altLang="zh-CN" sz="1800" dirty="0">
                <a:solidFill>
                  <a:srgbClr val="FF0000"/>
                </a:solidFill>
              </a:rPr>
              <a:t>840-3</a:t>
            </a:r>
            <a:r>
              <a:rPr lang="zh-CN" altLang="en-US" sz="1800" dirty="0">
                <a:solidFill>
                  <a:srgbClr val="FF0000"/>
                </a:solidFill>
              </a:rPr>
              <a:t>选项的</a:t>
            </a:r>
            <a:r>
              <a:rPr lang="en-US" altLang="zh-CN" sz="1800" dirty="0" err="1">
                <a:solidFill>
                  <a:srgbClr val="FF0000"/>
                </a:solidFill>
              </a:rPr>
              <a:t>Profinet</a:t>
            </a:r>
            <a:r>
              <a:rPr lang="zh-CN" altLang="en-US" sz="1800" dirty="0">
                <a:solidFill>
                  <a:srgbClr val="FF0000"/>
                </a:solidFill>
              </a:rPr>
              <a:t>通信主站（</a:t>
            </a:r>
            <a:r>
              <a:rPr lang="en-US" altLang="zh-CN" sz="1800" dirty="0">
                <a:solidFill>
                  <a:srgbClr val="FF0000"/>
                </a:solidFill>
              </a:rPr>
              <a:t>PLC</a:t>
            </a:r>
            <a:r>
              <a:rPr lang="zh-CN" altLang="en-US" sz="1800" dirty="0">
                <a:solidFill>
                  <a:srgbClr val="FF0000"/>
                </a:solidFill>
              </a:rPr>
              <a:t>）配置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既可以通过</a:t>
            </a:r>
            <a:r>
              <a:rPr lang="en-US" altLang="zh-CN" sz="1600" dirty="0" err="1">
                <a:solidFill>
                  <a:srgbClr val="0070C0"/>
                </a:solidFill>
              </a:rPr>
              <a:t>RobotStudio</a:t>
            </a:r>
            <a:r>
              <a:rPr lang="zh-CN" altLang="en-US" sz="1600" dirty="0">
                <a:solidFill>
                  <a:srgbClr val="0070C0"/>
                </a:solidFill>
              </a:rPr>
              <a:t>软件获取</a:t>
            </a:r>
            <a:r>
              <a:rPr lang="en-US" altLang="zh-CN" sz="1600" dirty="0">
                <a:solidFill>
                  <a:srgbClr val="0070C0"/>
                </a:solidFill>
              </a:rPr>
              <a:t>840-3 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  <a:r>
              <a:rPr lang="en-US" altLang="zh-CN" sz="1600" dirty="0" err="1">
                <a:solidFill>
                  <a:srgbClr val="0070C0"/>
                </a:solidFill>
              </a:rPr>
              <a:t>Anybus</a:t>
            </a:r>
            <a:r>
              <a:rPr lang="en-US" altLang="zh-CN" sz="1600" dirty="0">
                <a:solidFill>
                  <a:srgbClr val="0070C0"/>
                </a:solidFill>
              </a:rPr>
              <a:t> Device</a:t>
            </a:r>
            <a:r>
              <a:rPr lang="zh-CN" altLang="en-US" sz="1600" dirty="0">
                <a:solidFill>
                  <a:srgbClr val="0070C0"/>
                </a:solidFill>
              </a:rPr>
              <a:t>选项的</a:t>
            </a:r>
            <a:r>
              <a:rPr lang="en-US" altLang="zh-CN" sz="1600" dirty="0">
                <a:solidFill>
                  <a:srgbClr val="0070C0"/>
                </a:solidFill>
              </a:rPr>
              <a:t>GSDML</a:t>
            </a:r>
            <a:r>
              <a:rPr lang="zh-CN" altLang="en-US" sz="1600" dirty="0">
                <a:solidFill>
                  <a:srgbClr val="0070C0"/>
                </a:solidFill>
              </a:rPr>
              <a:t>文件：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GSDML-V2.0-PNET-Anybus-20100510.xml; </a:t>
            </a:r>
            <a:r>
              <a:rPr lang="zh-CN" altLang="en-US" sz="1600" dirty="0">
                <a:solidFill>
                  <a:srgbClr val="0070C0"/>
                </a:solidFill>
              </a:rPr>
              <a:t>也可以通过示教器的资源管理器进入“</a:t>
            </a:r>
            <a:r>
              <a:rPr lang="en-US" altLang="zh-CN" sz="1600" dirty="0">
                <a:solidFill>
                  <a:srgbClr val="0070C0"/>
                </a:solidFill>
              </a:rPr>
              <a:t>&lt;</a:t>
            </a:r>
            <a:r>
              <a:rPr lang="en-US" altLang="zh-CN" sz="1600" dirty="0" err="1">
                <a:solidFill>
                  <a:srgbClr val="0070C0"/>
                </a:solidFill>
              </a:rPr>
              <a:t>SystemName</a:t>
            </a:r>
            <a:r>
              <a:rPr lang="en-US" altLang="zh-CN" sz="1600" dirty="0">
                <a:solidFill>
                  <a:srgbClr val="0070C0"/>
                </a:solidFill>
              </a:rPr>
              <a:t>&gt;\PRODUCTS\&lt;</a:t>
            </a:r>
            <a:r>
              <a:rPr lang="en-US" altLang="zh-CN" sz="1600" dirty="0" err="1">
                <a:solidFill>
                  <a:srgbClr val="0070C0"/>
                </a:solidFill>
              </a:rPr>
              <a:t>RobotWare_xx.xx.xxxx</a:t>
            </a:r>
            <a:r>
              <a:rPr lang="en-US" altLang="zh-CN" sz="1600" dirty="0">
                <a:solidFill>
                  <a:srgbClr val="0070C0"/>
                </a:solidFill>
              </a:rPr>
              <a:t>&gt;\utility\service\GSDML\”</a:t>
            </a:r>
            <a:r>
              <a:rPr lang="zh-CN" altLang="en-US" sz="1600" dirty="0">
                <a:solidFill>
                  <a:srgbClr val="0070C0"/>
                </a:solidFill>
              </a:rPr>
              <a:t>路径获取。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rgbClr val="0070C0"/>
              </a:solidFill>
            </a:endParaRP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EE35-F841-4A4E-AE3F-A18E3C42AF8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2AE1B073-D084-439E-9DE3-8AB57040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 </a:t>
            </a:r>
            <a:r>
              <a:rPr lang="en-US" altLang="zh-CN" dirty="0"/>
              <a:t>ABB</a:t>
            </a:r>
            <a:r>
              <a:rPr lang="zh-CN" altLang="en-US" dirty="0"/>
              <a:t>工业机器人的</a:t>
            </a:r>
            <a:r>
              <a:rPr lang="en-US" altLang="zh-CN" dirty="0" err="1"/>
              <a:t>Profinet</a:t>
            </a:r>
            <a:r>
              <a:rPr lang="zh-CN" altLang="en-US" dirty="0"/>
              <a:t>通信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6EAE923-7CB0-47B5-9129-B576BFA2CF20}"/>
              </a:ext>
            </a:extLst>
          </p:cNvPr>
          <p:cNvPicPr/>
          <p:nvPr/>
        </p:nvPicPr>
        <p:blipFill rotWithShape="1">
          <a:blip r:embed="rId2"/>
          <a:srcRect l="35491" t="16485" r="20703" b="56230"/>
          <a:stretch/>
        </p:blipFill>
        <p:spPr bwMode="auto">
          <a:xfrm>
            <a:off x="1913794" y="2310511"/>
            <a:ext cx="4806745" cy="16840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18309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00843" y="478804"/>
            <a:ext cx="8526293" cy="2969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70C0"/>
                </a:solidFill>
              </a:rPr>
              <a:t>         打开博图软件，项目视图</a:t>
            </a:r>
            <a:r>
              <a:rPr lang="zh-CN" altLang="en-US" sz="1400" dirty="0">
                <a:solidFill>
                  <a:srgbClr val="FF0000"/>
                </a:solidFill>
              </a:rPr>
              <a:t>“选项”</a:t>
            </a:r>
            <a:r>
              <a:rPr lang="en-US" altLang="zh-CN" sz="1400" dirty="0">
                <a:solidFill>
                  <a:srgbClr val="FF0000"/>
                </a:solidFill>
              </a:rPr>
              <a:t>-“</a:t>
            </a:r>
            <a:r>
              <a:rPr lang="zh-CN" altLang="en-US" sz="1400" dirty="0">
                <a:solidFill>
                  <a:srgbClr val="FF0000"/>
                </a:solidFill>
              </a:rPr>
              <a:t>管理通用站描述文件”</a:t>
            </a:r>
            <a:r>
              <a:rPr lang="zh-CN" altLang="en-US" sz="1400" dirty="0">
                <a:solidFill>
                  <a:srgbClr val="0070C0"/>
                </a:solidFill>
              </a:rPr>
              <a:t>，安装</a:t>
            </a:r>
            <a:r>
              <a:rPr lang="en-US" altLang="zh-CN" sz="1400" dirty="0">
                <a:solidFill>
                  <a:srgbClr val="0070C0"/>
                </a:solidFill>
              </a:rPr>
              <a:t>DSQC688</a:t>
            </a:r>
            <a:r>
              <a:rPr lang="zh-CN" altLang="en-US" sz="1400" dirty="0">
                <a:solidFill>
                  <a:srgbClr val="0070C0"/>
                </a:solidFill>
              </a:rPr>
              <a:t>模块</a:t>
            </a:r>
            <a:r>
              <a:rPr lang="en-US" altLang="zh-CN" sz="1400" dirty="0">
                <a:solidFill>
                  <a:srgbClr val="FF0000"/>
                </a:solidFill>
              </a:rPr>
              <a:t>GSDML</a:t>
            </a:r>
            <a:r>
              <a:rPr lang="zh-CN" altLang="en-US" sz="1400" dirty="0">
                <a:solidFill>
                  <a:srgbClr val="FF0000"/>
                </a:solidFill>
              </a:rPr>
              <a:t>文件 </a:t>
            </a:r>
            <a:r>
              <a:rPr lang="en-US" altLang="zh-CN" sz="1400" dirty="0">
                <a:solidFill>
                  <a:srgbClr val="0070C0"/>
                </a:solidFill>
              </a:rPr>
              <a:t>-&gt; </a:t>
            </a:r>
            <a:r>
              <a:rPr lang="zh-CN" altLang="en-US" sz="1400" dirty="0">
                <a:solidFill>
                  <a:srgbClr val="0070C0"/>
                </a:solidFill>
              </a:rPr>
              <a:t>单击添加新设备，选择</a:t>
            </a:r>
            <a:r>
              <a:rPr lang="zh-CN" altLang="en-US" sz="1400" dirty="0">
                <a:solidFill>
                  <a:srgbClr val="FF0000"/>
                </a:solidFill>
              </a:rPr>
              <a:t>“控制器”下的“</a:t>
            </a:r>
            <a:r>
              <a:rPr lang="en-US" altLang="zh-CN" sz="1400" dirty="0">
                <a:solidFill>
                  <a:srgbClr val="FF0000"/>
                </a:solidFill>
              </a:rPr>
              <a:t>SIMATIC S7-300”</a:t>
            </a:r>
            <a:r>
              <a:rPr lang="zh-CN" altLang="en-US" sz="1400" dirty="0">
                <a:solidFill>
                  <a:srgbClr val="FF0000"/>
                </a:solidFill>
              </a:rPr>
              <a:t>中的“</a:t>
            </a:r>
            <a:r>
              <a:rPr lang="en-US" altLang="zh-CN" sz="1400" dirty="0">
                <a:solidFill>
                  <a:srgbClr val="FF0000"/>
                </a:solidFill>
              </a:rPr>
              <a:t>CPU314-2 PN/DP”</a:t>
            </a:r>
            <a:r>
              <a:rPr lang="zh-CN" altLang="en-US" sz="1400" dirty="0">
                <a:solidFill>
                  <a:srgbClr val="FF000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-&gt;</a:t>
            </a:r>
            <a:r>
              <a:rPr lang="zh-CN" altLang="en-US" sz="1400" dirty="0">
                <a:solidFill>
                  <a:srgbClr val="0070C0"/>
                </a:solidFill>
              </a:rPr>
              <a:t>单击“确定”，打开设备视图，接着单击</a:t>
            </a:r>
            <a:r>
              <a:rPr lang="en-US" altLang="zh-CN" sz="1400" dirty="0">
                <a:solidFill>
                  <a:srgbClr val="0070C0"/>
                </a:solidFill>
              </a:rPr>
              <a:t>PLC</a:t>
            </a:r>
            <a:r>
              <a:rPr lang="zh-CN" altLang="en-US" sz="1400" dirty="0">
                <a:solidFill>
                  <a:srgbClr val="0070C0"/>
                </a:solidFill>
              </a:rPr>
              <a:t>绿色的</a:t>
            </a:r>
            <a:r>
              <a:rPr lang="en-US" altLang="zh-CN" sz="1400" dirty="0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接口</a:t>
            </a:r>
            <a:r>
              <a:rPr lang="en-US" altLang="zh-CN" sz="1400" dirty="0">
                <a:solidFill>
                  <a:srgbClr val="0070C0"/>
                </a:solidFill>
              </a:rPr>
              <a:t>-&gt;</a:t>
            </a:r>
            <a:r>
              <a:rPr lang="zh-CN" altLang="en-US" sz="1400" dirty="0">
                <a:solidFill>
                  <a:srgbClr val="0070C0"/>
                </a:solidFill>
              </a:rPr>
              <a:t>在属性中设置</a:t>
            </a:r>
            <a:r>
              <a:rPr lang="en-US" altLang="zh-CN" sz="1400" dirty="0">
                <a:solidFill>
                  <a:srgbClr val="0070C0"/>
                </a:solidFill>
              </a:rPr>
              <a:t>IP</a:t>
            </a:r>
            <a:r>
              <a:rPr lang="zh-CN" altLang="en-US" sz="1400" dirty="0">
                <a:solidFill>
                  <a:srgbClr val="0070C0"/>
                </a:solidFill>
              </a:rPr>
              <a:t>地址、子网掩码、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设备名称“</a:t>
            </a:r>
            <a:r>
              <a:rPr lang="en-US" altLang="zh-CN" sz="1400" dirty="0">
                <a:solidFill>
                  <a:srgbClr val="0070C0"/>
                </a:solidFill>
              </a:rPr>
              <a:t>plc_1”</a:t>
            </a:r>
            <a:r>
              <a:rPr lang="zh-CN" altLang="en-US" sz="1400" dirty="0">
                <a:solidFill>
                  <a:srgbClr val="0070C0"/>
                </a:solidFill>
              </a:rPr>
              <a:t>等</a:t>
            </a:r>
            <a:r>
              <a:rPr lang="en-US" altLang="zh-CN" sz="1400" dirty="0">
                <a:solidFill>
                  <a:srgbClr val="0070C0"/>
                </a:solidFill>
              </a:rPr>
              <a:t>-&gt;</a:t>
            </a:r>
            <a:r>
              <a:rPr lang="zh-CN" altLang="en-US" sz="1400" dirty="0">
                <a:solidFill>
                  <a:srgbClr val="0070C0"/>
                </a:solidFill>
              </a:rPr>
              <a:t>切换至“</a:t>
            </a:r>
            <a:r>
              <a:rPr lang="zh-CN" altLang="en-US" sz="1400" dirty="0">
                <a:solidFill>
                  <a:srgbClr val="FF0000"/>
                </a:solidFill>
              </a:rPr>
              <a:t>网络视图</a:t>
            </a:r>
            <a:r>
              <a:rPr lang="zh-CN" altLang="en-US" sz="1400" dirty="0">
                <a:solidFill>
                  <a:srgbClr val="0070C0"/>
                </a:solidFill>
              </a:rPr>
              <a:t>”选项卡，在硬件目录中依次选择“其他现场设备”</a:t>
            </a:r>
            <a:r>
              <a:rPr lang="en-US" altLang="zh-CN" sz="1400" dirty="0">
                <a:solidFill>
                  <a:srgbClr val="0070C0"/>
                </a:solidFill>
              </a:rPr>
              <a:t>-“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en-US" altLang="zh-CN" sz="1400" dirty="0">
                <a:solidFill>
                  <a:srgbClr val="0070C0"/>
                </a:solidFill>
              </a:rPr>
              <a:t> IO”-“General”-“ABB Robotics”-“Anybus”-“DSQC688”-&gt;</a:t>
            </a:r>
            <a:r>
              <a:rPr lang="zh-CN" altLang="en-US" sz="1400" dirty="0">
                <a:solidFill>
                  <a:srgbClr val="0070C0"/>
                </a:solidFill>
              </a:rPr>
              <a:t>选择“</a:t>
            </a:r>
            <a:r>
              <a:rPr lang="en-US" altLang="zh-CN" sz="1400" dirty="0">
                <a:solidFill>
                  <a:srgbClr val="0070C0"/>
                </a:solidFill>
              </a:rPr>
              <a:t>DSQC688”</a:t>
            </a:r>
            <a:r>
              <a:rPr lang="zh-CN" altLang="en-US" sz="1400" dirty="0">
                <a:solidFill>
                  <a:srgbClr val="0070C0"/>
                </a:solidFill>
              </a:rPr>
              <a:t>，将图标“</a:t>
            </a:r>
            <a:r>
              <a:rPr lang="en-US" altLang="zh-CN" sz="1400" dirty="0">
                <a:solidFill>
                  <a:srgbClr val="0070C0"/>
                </a:solidFill>
              </a:rPr>
              <a:t>DSQC688”</a:t>
            </a:r>
            <a:r>
              <a:rPr lang="zh-CN" altLang="en-US" sz="1400" dirty="0">
                <a:solidFill>
                  <a:srgbClr val="0070C0"/>
                </a:solidFill>
              </a:rPr>
              <a:t>拖入网络视图中</a:t>
            </a:r>
            <a:r>
              <a:rPr lang="en-US" altLang="zh-CN" sz="1400" dirty="0">
                <a:solidFill>
                  <a:srgbClr val="0070C0"/>
                </a:solidFill>
              </a:rPr>
              <a:t>-&gt;</a:t>
            </a:r>
            <a:r>
              <a:rPr lang="zh-CN" altLang="en-US" sz="1400" dirty="0">
                <a:solidFill>
                  <a:srgbClr val="0070C0"/>
                </a:solidFill>
              </a:rPr>
              <a:t>在“</a:t>
            </a:r>
            <a:r>
              <a:rPr lang="en-US" altLang="zh-CN" sz="1400" dirty="0">
                <a:solidFill>
                  <a:srgbClr val="0070C0"/>
                </a:solidFill>
              </a:rPr>
              <a:t>DSQC688”</a:t>
            </a:r>
            <a:r>
              <a:rPr lang="zh-CN" altLang="en-US" sz="1400" dirty="0">
                <a:solidFill>
                  <a:srgbClr val="0070C0"/>
                </a:solidFill>
              </a:rPr>
              <a:t>属性选项卡中设置从站</a:t>
            </a:r>
            <a:r>
              <a:rPr lang="en-US" altLang="zh-CN" sz="1400" dirty="0">
                <a:solidFill>
                  <a:srgbClr val="0070C0"/>
                </a:solidFill>
              </a:rPr>
              <a:t>IP</a:t>
            </a:r>
            <a:r>
              <a:rPr lang="zh-CN" altLang="en-US" sz="1400" dirty="0">
                <a:solidFill>
                  <a:srgbClr val="0070C0"/>
                </a:solidFill>
              </a:rPr>
              <a:t>地址、子网掩码、</a:t>
            </a:r>
            <a:r>
              <a:rPr lang="en-US" altLang="zh-CN" sz="1400" dirty="0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设备名称 </a:t>
            </a:r>
            <a:r>
              <a:rPr lang="en-US" altLang="zh-CN" sz="1400" dirty="0">
                <a:solidFill>
                  <a:srgbClr val="0070C0"/>
                </a:solidFill>
              </a:rPr>
              <a:t>-&gt;</a:t>
            </a:r>
            <a:r>
              <a:rPr lang="zh-CN" altLang="en-US" sz="1400" dirty="0">
                <a:solidFill>
                  <a:srgbClr val="0070C0"/>
                </a:solidFill>
              </a:rPr>
              <a:t>单击“设备视图”选项卡，选择目录下的“</a:t>
            </a:r>
            <a:r>
              <a:rPr lang="en-US" altLang="zh-CN" sz="1400" dirty="0">
                <a:solidFill>
                  <a:srgbClr val="0070C0"/>
                </a:solidFill>
              </a:rPr>
              <a:t>input 4 byte”</a:t>
            </a:r>
            <a:r>
              <a:rPr lang="zh-CN" altLang="en-US" sz="1400" dirty="0">
                <a:solidFill>
                  <a:srgbClr val="0070C0"/>
                </a:solidFill>
              </a:rPr>
              <a:t>，与机器人</a:t>
            </a:r>
            <a:r>
              <a:rPr lang="en-US" altLang="zh-CN" sz="1400" dirty="0">
                <a:solidFill>
                  <a:srgbClr val="0070C0"/>
                </a:solidFill>
              </a:rPr>
              <a:t>DO1</a:t>
            </a:r>
            <a:r>
              <a:rPr lang="zh-CN" altLang="en-US" sz="1400" dirty="0">
                <a:solidFill>
                  <a:srgbClr val="0070C0"/>
                </a:solidFill>
              </a:rPr>
              <a:t>～</a:t>
            </a:r>
            <a:r>
              <a:rPr lang="en-US" altLang="zh-CN" sz="1400" dirty="0">
                <a:solidFill>
                  <a:srgbClr val="0070C0"/>
                </a:solidFill>
              </a:rPr>
              <a:t>DO32</a:t>
            </a:r>
            <a:r>
              <a:rPr lang="zh-CN" altLang="en-US" sz="1400" dirty="0">
                <a:solidFill>
                  <a:srgbClr val="0070C0"/>
                </a:solidFill>
              </a:rPr>
              <a:t>输出信号相对应；同理“</a:t>
            </a:r>
            <a:r>
              <a:rPr lang="en-US" altLang="zh-CN" sz="1400" dirty="0">
                <a:solidFill>
                  <a:srgbClr val="0070C0"/>
                </a:solidFill>
              </a:rPr>
              <a:t>output 4 byte”</a:t>
            </a:r>
            <a:r>
              <a:rPr lang="zh-CN" altLang="en-US" sz="1400" dirty="0">
                <a:solidFill>
                  <a:srgbClr val="0070C0"/>
                </a:solidFill>
              </a:rPr>
              <a:t>与机器人输入信号</a:t>
            </a:r>
            <a:r>
              <a:rPr lang="en-US" altLang="zh-CN" sz="1400" dirty="0">
                <a:solidFill>
                  <a:srgbClr val="0070C0"/>
                </a:solidFill>
              </a:rPr>
              <a:t>DI1</a:t>
            </a:r>
            <a:r>
              <a:rPr lang="zh-CN" altLang="en-US" sz="1400" dirty="0">
                <a:solidFill>
                  <a:srgbClr val="0070C0"/>
                </a:solidFill>
              </a:rPr>
              <a:t>～</a:t>
            </a:r>
            <a:r>
              <a:rPr lang="en-US" altLang="zh-CN" sz="1400" dirty="0">
                <a:solidFill>
                  <a:srgbClr val="0070C0"/>
                </a:solidFill>
              </a:rPr>
              <a:t>DI32</a:t>
            </a:r>
            <a:r>
              <a:rPr lang="zh-CN" altLang="en-US" sz="1400" dirty="0">
                <a:solidFill>
                  <a:srgbClr val="0070C0"/>
                </a:solidFill>
              </a:rPr>
              <a:t>相对应</a:t>
            </a:r>
            <a:r>
              <a:rPr lang="en-US" altLang="zh-CN" sz="1400" dirty="0">
                <a:solidFill>
                  <a:srgbClr val="0070C0"/>
                </a:solidFill>
              </a:rPr>
              <a:t>-&gt;PLC</a:t>
            </a:r>
            <a:r>
              <a:rPr lang="zh-CN" altLang="en-US" sz="1400" dirty="0">
                <a:solidFill>
                  <a:srgbClr val="0070C0"/>
                </a:solidFill>
              </a:rPr>
              <a:t>接口信号的输入地址：</a:t>
            </a:r>
            <a:r>
              <a:rPr lang="en-US" altLang="zh-CN" sz="1400" dirty="0">
                <a:solidFill>
                  <a:srgbClr val="0070C0"/>
                </a:solidFill>
              </a:rPr>
              <a:t>IB256</a:t>
            </a:r>
            <a:r>
              <a:rPr lang="zh-CN" altLang="en-US" sz="1400" dirty="0">
                <a:solidFill>
                  <a:srgbClr val="0070C0"/>
                </a:solidFill>
              </a:rPr>
              <a:t>～</a:t>
            </a:r>
            <a:r>
              <a:rPr lang="en-US" altLang="zh-CN" sz="1400" dirty="0">
                <a:solidFill>
                  <a:srgbClr val="0070C0"/>
                </a:solidFill>
              </a:rPr>
              <a:t>IB259</a:t>
            </a:r>
            <a:r>
              <a:rPr lang="zh-CN" altLang="en-US" sz="1400" dirty="0">
                <a:solidFill>
                  <a:srgbClr val="0070C0"/>
                </a:solidFill>
              </a:rPr>
              <a:t>，输出地址：</a:t>
            </a:r>
            <a:r>
              <a:rPr lang="en-US" altLang="zh-CN" sz="1400" dirty="0">
                <a:solidFill>
                  <a:srgbClr val="0070C0"/>
                </a:solidFill>
              </a:rPr>
              <a:t>QB256</a:t>
            </a:r>
            <a:r>
              <a:rPr lang="zh-CN" altLang="en-US" sz="1400" dirty="0">
                <a:solidFill>
                  <a:srgbClr val="0070C0"/>
                </a:solidFill>
              </a:rPr>
              <a:t>～</a:t>
            </a:r>
            <a:r>
              <a:rPr lang="en-US" altLang="zh-CN" sz="1400" dirty="0">
                <a:solidFill>
                  <a:srgbClr val="0070C0"/>
                </a:solidFill>
              </a:rPr>
              <a:t>QB259-&gt;</a:t>
            </a:r>
            <a:r>
              <a:rPr lang="zh-CN" altLang="en-US" sz="1400" dirty="0">
                <a:solidFill>
                  <a:srgbClr val="0070C0"/>
                </a:solidFill>
              </a:rPr>
              <a:t>切换至“网络视图”，用鼠标点下</a:t>
            </a:r>
            <a:r>
              <a:rPr lang="en-US" altLang="zh-CN" sz="1400" dirty="0">
                <a:solidFill>
                  <a:srgbClr val="0070C0"/>
                </a:solidFill>
              </a:rPr>
              <a:t>PLC</a:t>
            </a:r>
            <a:r>
              <a:rPr lang="zh-CN" altLang="en-US" sz="1400" dirty="0">
                <a:solidFill>
                  <a:srgbClr val="0070C0"/>
                </a:solidFill>
              </a:rPr>
              <a:t>的绿色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通信口，拖至</a:t>
            </a:r>
            <a:r>
              <a:rPr lang="en-US" altLang="zh-CN" sz="1400" dirty="0">
                <a:solidFill>
                  <a:srgbClr val="0070C0"/>
                </a:solidFill>
              </a:rPr>
              <a:t>DSQC688</a:t>
            </a:r>
            <a:r>
              <a:rPr lang="zh-CN" altLang="en-US" sz="1400" dirty="0">
                <a:solidFill>
                  <a:srgbClr val="0070C0"/>
                </a:solidFill>
              </a:rPr>
              <a:t>的绿色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端口上，建立起了</a:t>
            </a:r>
            <a:r>
              <a:rPr lang="en-US" altLang="zh-CN" sz="1400" dirty="0">
                <a:solidFill>
                  <a:srgbClr val="0070C0"/>
                </a:solidFill>
              </a:rPr>
              <a:t>PLC</a:t>
            </a:r>
            <a:r>
              <a:rPr lang="zh-CN" altLang="en-US" sz="1400" dirty="0">
                <a:solidFill>
                  <a:srgbClr val="0070C0"/>
                </a:solidFill>
              </a:rPr>
              <a:t>与机器人的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通信。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EE35-F841-4A4E-AE3F-A18E3C42AF8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2AE1B073-D084-439E-9DE3-8AB57040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 </a:t>
            </a:r>
            <a:r>
              <a:rPr lang="en-US" altLang="zh-CN" dirty="0"/>
              <a:t>ABB</a:t>
            </a:r>
            <a:r>
              <a:rPr lang="zh-CN" altLang="en-US" dirty="0"/>
              <a:t>工业机器人的</a:t>
            </a:r>
            <a:r>
              <a:rPr lang="en-US" altLang="zh-CN" dirty="0" err="1"/>
              <a:t>Profinet</a:t>
            </a:r>
            <a:r>
              <a:rPr lang="zh-CN" altLang="en-US" dirty="0"/>
              <a:t>通信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4530A5D-A76A-4543-9F03-E902948CEFAB}"/>
              </a:ext>
            </a:extLst>
          </p:cNvPr>
          <p:cNvPicPr/>
          <p:nvPr/>
        </p:nvPicPr>
        <p:blipFill rotWithShape="1">
          <a:blip r:embed="rId2"/>
          <a:srcRect l="18705" t="20464" r="42286" b="63335"/>
          <a:stretch/>
        </p:blipFill>
        <p:spPr bwMode="auto">
          <a:xfrm>
            <a:off x="2202745" y="3725620"/>
            <a:ext cx="4280380" cy="9999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54209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27220" y="471309"/>
            <a:ext cx="8280000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4.2.3 ABB</a:t>
            </a:r>
            <a:r>
              <a:rPr lang="zh-CN" altLang="en-US" sz="1800" dirty="0">
                <a:solidFill>
                  <a:srgbClr val="FF0000"/>
                </a:solidFill>
              </a:rPr>
              <a:t>工业机器人作为控制器（主站）的</a:t>
            </a:r>
            <a:r>
              <a:rPr lang="en-US" altLang="zh-CN" sz="1800" dirty="0" err="1">
                <a:solidFill>
                  <a:srgbClr val="FF0000"/>
                </a:solidFill>
              </a:rPr>
              <a:t>Profinet</a:t>
            </a:r>
            <a:r>
              <a:rPr lang="zh-CN" altLang="en-US" sz="1800" dirty="0">
                <a:solidFill>
                  <a:srgbClr val="FF0000"/>
                </a:solidFill>
              </a:rPr>
              <a:t>通信配置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ABB</a:t>
            </a:r>
            <a:r>
              <a:rPr lang="zh-CN" altLang="en-US" sz="1600" dirty="0">
                <a:solidFill>
                  <a:srgbClr val="0070C0"/>
                </a:solidFill>
              </a:rPr>
              <a:t>工业机器人也可以作为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网络上的控制器，网络上其他设备为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从站。将机器人配置为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网络上的控制器，需要先在本地完成对其他设备的组态，之后机器人端再添加信号等内容。机器人作为控制器需要已安装“</a:t>
            </a:r>
            <a:r>
              <a:rPr lang="en-US" altLang="zh-CN" sz="1600" dirty="0">
                <a:solidFill>
                  <a:srgbClr val="0070C0"/>
                </a:solidFill>
              </a:rPr>
              <a:t>888-2”</a:t>
            </a:r>
            <a:r>
              <a:rPr lang="zh-CN" altLang="en-US" sz="1600" dirty="0">
                <a:solidFill>
                  <a:srgbClr val="0070C0"/>
                </a:solidFill>
              </a:rPr>
              <a:t>选项。</a:t>
            </a:r>
            <a:endParaRPr lang="en-US" altLang="zh-CN" sz="1600" dirty="0">
              <a:solidFill>
                <a:srgbClr val="0070C0"/>
              </a:solidFill>
            </a:endParaRP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EE35-F841-4A4E-AE3F-A18E3C42AF8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2AE1B073-D084-439E-9DE3-8AB57040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 </a:t>
            </a:r>
            <a:r>
              <a:rPr lang="en-US" altLang="zh-CN" dirty="0"/>
              <a:t>ABB</a:t>
            </a:r>
            <a:r>
              <a:rPr lang="zh-CN" altLang="en-US" dirty="0"/>
              <a:t>工业机器人的</a:t>
            </a:r>
            <a:r>
              <a:rPr lang="en-US" altLang="zh-CN" dirty="0" err="1"/>
              <a:t>Profinet</a:t>
            </a:r>
            <a:r>
              <a:rPr lang="zh-CN" altLang="en-US" dirty="0"/>
              <a:t>通信</a:t>
            </a:r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0C6CC8DF-AA6D-4C08-BB83-90EA87A46E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4927674"/>
              </p:ext>
            </p:extLst>
          </p:nvPr>
        </p:nvGraphicFramePr>
        <p:xfrm>
          <a:off x="2613818" y="2240003"/>
          <a:ext cx="3916363" cy="261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3908649" imgH="2620322" progId="Visio.Drawing.11">
                  <p:embed/>
                </p:oleObj>
              </mc:Choice>
              <mc:Fallback>
                <p:oleObj name="Visio" r:id="rId2" imgW="3908649" imgH="2620322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3818" y="2240003"/>
                        <a:ext cx="3916363" cy="2613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6523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27220" y="501289"/>
            <a:ext cx="8280000" cy="374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</a:rPr>
              <a:t>配置步骤：</a:t>
            </a:r>
            <a:r>
              <a:rPr lang="zh-CN" altLang="en-US" sz="1600" dirty="0">
                <a:solidFill>
                  <a:srgbClr val="0070C0"/>
                </a:solidFill>
              </a:rPr>
              <a:t>打开</a:t>
            </a:r>
            <a:r>
              <a:rPr lang="en-US" altLang="zh-CN" sz="1600" dirty="0" err="1">
                <a:solidFill>
                  <a:srgbClr val="0070C0"/>
                </a:solidFill>
              </a:rPr>
              <a:t>RobotStudio</a:t>
            </a:r>
            <a:r>
              <a:rPr lang="zh-CN" altLang="en-US" sz="1600" dirty="0">
                <a:solidFill>
                  <a:srgbClr val="0070C0"/>
                </a:solidFill>
              </a:rPr>
              <a:t>软件，进入“</a:t>
            </a:r>
            <a:r>
              <a:rPr lang="zh-CN" altLang="en-US" sz="1600" dirty="0">
                <a:solidFill>
                  <a:srgbClr val="FF0000"/>
                </a:solidFill>
              </a:rPr>
              <a:t>控制器</a:t>
            </a:r>
            <a:r>
              <a:rPr lang="en-US" altLang="zh-CN" sz="1600" dirty="0">
                <a:solidFill>
                  <a:srgbClr val="FF0000"/>
                </a:solidFill>
              </a:rPr>
              <a:t>-</a:t>
            </a:r>
            <a:r>
              <a:rPr lang="zh-CN" altLang="en-US" sz="1600" dirty="0">
                <a:solidFill>
                  <a:srgbClr val="FF0000"/>
                </a:solidFill>
              </a:rPr>
              <a:t>配置</a:t>
            </a:r>
            <a:r>
              <a:rPr lang="en-US" altLang="zh-CN" sz="1600" dirty="0">
                <a:solidFill>
                  <a:srgbClr val="FF0000"/>
                </a:solidFill>
              </a:rPr>
              <a:t>-I/O</a:t>
            </a:r>
            <a:r>
              <a:rPr lang="zh-CN" altLang="en-US" sz="1600" dirty="0">
                <a:solidFill>
                  <a:srgbClr val="FF0000"/>
                </a:solidFill>
              </a:rPr>
              <a:t>配置器</a:t>
            </a:r>
            <a:r>
              <a:rPr lang="zh-CN" altLang="en-US" sz="1600" dirty="0">
                <a:solidFill>
                  <a:srgbClr val="0070C0"/>
                </a:solidFill>
              </a:rPr>
              <a:t>”</a:t>
            </a:r>
            <a:r>
              <a:rPr lang="en-US" altLang="zh-CN" sz="1600" dirty="0">
                <a:solidFill>
                  <a:srgbClr val="0070C0"/>
                </a:solidFill>
              </a:rPr>
              <a:t>-&gt; </a:t>
            </a:r>
            <a:r>
              <a:rPr lang="zh-CN" altLang="en-US" sz="1600" dirty="0">
                <a:solidFill>
                  <a:srgbClr val="0070C0"/>
                </a:solidFill>
              </a:rPr>
              <a:t>单击左侧</a:t>
            </a:r>
            <a:r>
              <a:rPr lang="zh-CN" altLang="en-US" sz="1600" dirty="0">
                <a:solidFill>
                  <a:srgbClr val="FF0000"/>
                </a:solidFill>
              </a:rPr>
              <a:t>“通信”</a:t>
            </a:r>
            <a:r>
              <a:rPr lang="en-US" altLang="zh-CN" sz="1600" dirty="0">
                <a:solidFill>
                  <a:srgbClr val="FF0000"/>
                </a:solidFill>
              </a:rPr>
              <a:t>-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“IP</a:t>
            </a:r>
            <a:r>
              <a:rPr lang="zh-CN" altLang="en-US" sz="1600" dirty="0">
                <a:solidFill>
                  <a:srgbClr val="FF0000"/>
                </a:solidFill>
              </a:rPr>
              <a:t>设置”</a:t>
            </a:r>
            <a:r>
              <a:rPr lang="en-US" altLang="zh-CN" sz="1600" dirty="0">
                <a:solidFill>
                  <a:srgbClr val="FF0000"/>
                </a:solidFill>
              </a:rPr>
              <a:t>-“</a:t>
            </a:r>
            <a:r>
              <a:rPr lang="en-US" altLang="zh-CN" sz="1600" dirty="0" err="1">
                <a:solidFill>
                  <a:srgbClr val="FF0000"/>
                </a:solidFill>
              </a:rPr>
              <a:t>Profinet</a:t>
            </a:r>
            <a:r>
              <a:rPr lang="en-US" altLang="zh-CN" sz="1600" dirty="0">
                <a:solidFill>
                  <a:srgbClr val="FF0000"/>
                </a:solidFill>
              </a:rPr>
              <a:t> Network”</a:t>
            </a:r>
            <a:r>
              <a:rPr lang="zh-CN" altLang="en-US" sz="1600" dirty="0">
                <a:solidFill>
                  <a:srgbClr val="0070C0"/>
                </a:solidFill>
              </a:rPr>
              <a:t>，在右侧属性栏中设置</a:t>
            </a:r>
            <a:r>
              <a:rPr lang="en-US" altLang="zh-CN" sz="1600" dirty="0">
                <a:solidFill>
                  <a:srgbClr val="0070C0"/>
                </a:solidFill>
              </a:rPr>
              <a:t>IP</a:t>
            </a:r>
            <a:r>
              <a:rPr lang="zh-CN" altLang="en-US" sz="1600" dirty="0">
                <a:solidFill>
                  <a:srgbClr val="0070C0"/>
                </a:solidFill>
              </a:rPr>
              <a:t>地址、子网掩码、网络接口等 </a:t>
            </a:r>
            <a:r>
              <a:rPr lang="en-US" altLang="zh-CN" sz="1600" dirty="0">
                <a:solidFill>
                  <a:srgbClr val="0070C0"/>
                </a:solidFill>
              </a:rPr>
              <a:t>-&gt; </a:t>
            </a:r>
            <a:r>
              <a:rPr lang="zh-CN" altLang="en-US" sz="1600" dirty="0">
                <a:solidFill>
                  <a:srgbClr val="0070C0"/>
                </a:solidFill>
              </a:rPr>
              <a:t>单击“</a:t>
            </a:r>
            <a:r>
              <a:rPr lang="en-US" altLang="zh-CN" sz="1600" dirty="0">
                <a:solidFill>
                  <a:srgbClr val="0070C0"/>
                </a:solidFill>
              </a:rPr>
              <a:t>I/O System”</a:t>
            </a:r>
            <a:r>
              <a:rPr lang="zh-CN" altLang="en-US" sz="1600" dirty="0">
                <a:solidFill>
                  <a:srgbClr val="0070C0"/>
                </a:solidFill>
              </a:rPr>
              <a:t>选中“</a:t>
            </a:r>
            <a:r>
              <a:rPr lang="en-US" altLang="zh-CN" sz="1600" dirty="0">
                <a:solidFill>
                  <a:srgbClr val="0070C0"/>
                </a:solidFill>
              </a:rPr>
              <a:t>PROFINET”</a:t>
            </a:r>
            <a:r>
              <a:rPr lang="zh-CN" altLang="en-US" sz="1600" dirty="0">
                <a:solidFill>
                  <a:srgbClr val="0070C0"/>
                </a:solidFill>
              </a:rPr>
              <a:t>，单击鼠标右键，单击“</a:t>
            </a:r>
            <a:r>
              <a:rPr lang="en-US" altLang="zh-CN" sz="1600" dirty="0">
                <a:solidFill>
                  <a:srgbClr val="0070C0"/>
                </a:solidFill>
              </a:rPr>
              <a:t>Import”-“GSDML File”</a:t>
            </a:r>
            <a:r>
              <a:rPr lang="zh-CN" altLang="en-US" sz="1600" dirty="0">
                <a:solidFill>
                  <a:srgbClr val="0070C0"/>
                </a:solidFill>
              </a:rPr>
              <a:t>，导入设备（从站）的</a:t>
            </a:r>
            <a:r>
              <a:rPr lang="en-US" altLang="zh-CN" sz="1600" dirty="0">
                <a:solidFill>
                  <a:srgbClr val="0070C0"/>
                </a:solidFill>
              </a:rPr>
              <a:t>GSDML</a:t>
            </a:r>
            <a:r>
              <a:rPr lang="zh-CN" altLang="en-US" sz="1600" dirty="0">
                <a:solidFill>
                  <a:srgbClr val="0070C0"/>
                </a:solidFill>
              </a:rPr>
              <a:t>文件</a:t>
            </a:r>
            <a:r>
              <a:rPr lang="en-US" altLang="zh-CN" sz="1600" dirty="0">
                <a:solidFill>
                  <a:srgbClr val="0070C0"/>
                </a:solidFill>
              </a:rPr>
              <a:t>-&gt; </a:t>
            </a:r>
            <a:r>
              <a:rPr lang="zh-CN" altLang="en-US" sz="1600" dirty="0">
                <a:solidFill>
                  <a:srgbClr val="0070C0"/>
                </a:solidFill>
              </a:rPr>
              <a:t>右侧</a:t>
            </a:r>
            <a:r>
              <a:rPr lang="en-US" altLang="zh-CN" sz="1600" dirty="0">
                <a:solidFill>
                  <a:srgbClr val="0070C0"/>
                </a:solidFill>
              </a:rPr>
              <a:t>PROFINET Station Name</a:t>
            </a:r>
            <a:r>
              <a:rPr lang="zh-CN" altLang="en-US" sz="1600" dirty="0">
                <a:solidFill>
                  <a:srgbClr val="0070C0"/>
                </a:solidFill>
              </a:rPr>
              <a:t>中输入作为控制器的</a:t>
            </a:r>
            <a:r>
              <a:rPr lang="zh-CN" altLang="en-US" sz="1600" dirty="0">
                <a:solidFill>
                  <a:srgbClr val="FF0000"/>
                </a:solidFill>
              </a:rPr>
              <a:t>机器人主站名</a:t>
            </a:r>
            <a:r>
              <a:rPr lang="zh-CN" altLang="en-US" sz="1600" dirty="0">
                <a:solidFill>
                  <a:srgbClr val="0070C0"/>
                </a:solidFill>
              </a:rPr>
              <a:t>：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err="1">
                <a:solidFill>
                  <a:srgbClr val="0070C0"/>
                </a:solidFill>
              </a:rPr>
              <a:t>pn</a:t>
            </a:r>
            <a:r>
              <a:rPr lang="en-US" altLang="zh-CN" sz="1600" dirty="0">
                <a:solidFill>
                  <a:srgbClr val="0070C0"/>
                </a:solidFill>
              </a:rPr>
              <a:t>-robot -&gt; </a:t>
            </a:r>
            <a:r>
              <a:rPr lang="zh-CN" altLang="en-US" sz="1600" dirty="0">
                <a:solidFill>
                  <a:srgbClr val="0070C0"/>
                </a:solidFill>
              </a:rPr>
              <a:t>单击左侧的“</a:t>
            </a:r>
            <a:r>
              <a:rPr lang="en-US" altLang="zh-CN" sz="1600" dirty="0">
                <a:solidFill>
                  <a:srgbClr val="0070C0"/>
                </a:solidFill>
              </a:rPr>
              <a:t>Controller”</a:t>
            </a:r>
            <a:r>
              <a:rPr lang="zh-CN" altLang="en-US" sz="1600" dirty="0">
                <a:solidFill>
                  <a:srgbClr val="0070C0"/>
                </a:solidFill>
              </a:rPr>
              <a:t>，在右侧“</a:t>
            </a:r>
            <a:r>
              <a:rPr lang="en-US" altLang="zh-CN" sz="1600" dirty="0">
                <a:solidFill>
                  <a:srgbClr val="0070C0"/>
                </a:solidFill>
              </a:rPr>
              <a:t>Device Catalogue”</a:t>
            </a:r>
            <a:r>
              <a:rPr lang="zh-CN" altLang="en-US" sz="1600" dirty="0">
                <a:solidFill>
                  <a:srgbClr val="0070C0"/>
                </a:solidFill>
              </a:rPr>
              <a:t>中选中要添加的设备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选中新加入的设备，在右侧属性栏中设置</a:t>
            </a:r>
            <a:r>
              <a:rPr lang="en-US" altLang="zh-CN" sz="1600" dirty="0">
                <a:solidFill>
                  <a:srgbClr val="0070C0"/>
                </a:solidFill>
              </a:rPr>
              <a:t>Device</a:t>
            </a:r>
            <a:r>
              <a:rPr lang="zh-CN" altLang="en-US" sz="1600" dirty="0">
                <a:solidFill>
                  <a:srgbClr val="0070C0"/>
                </a:solidFill>
              </a:rPr>
              <a:t>的</a:t>
            </a:r>
            <a:r>
              <a:rPr lang="en-US" altLang="zh-CN" sz="1600" dirty="0">
                <a:solidFill>
                  <a:srgbClr val="0070C0"/>
                </a:solidFill>
              </a:rPr>
              <a:t>PROFINET Station Name</a:t>
            </a:r>
            <a:r>
              <a:rPr lang="zh-CN" altLang="en-US" sz="1600" dirty="0">
                <a:solidFill>
                  <a:srgbClr val="0070C0"/>
                </a:solidFill>
              </a:rPr>
              <a:t>（</a:t>
            </a:r>
            <a:r>
              <a:rPr lang="zh-CN" altLang="en-US" sz="1600" dirty="0">
                <a:solidFill>
                  <a:srgbClr val="FF0000"/>
                </a:solidFill>
              </a:rPr>
              <a:t>从站名</a:t>
            </a:r>
            <a:r>
              <a:rPr lang="zh-CN" altLang="en-US" sz="1600" dirty="0">
                <a:solidFill>
                  <a:srgbClr val="0070C0"/>
                </a:solidFill>
              </a:rPr>
              <a:t>）为</a:t>
            </a:r>
            <a:r>
              <a:rPr lang="en-US" altLang="zh-CN" sz="1600" dirty="0">
                <a:solidFill>
                  <a:srgbClr val="0070C0"/>
                </a:solidFill>
              </a:rPr>
              <a:t>robot2</a:t>
            </a:r>
            <a:r>
              <a:rPr lang="zh-CN" altLang="en-US" sz="1600" dirty="0">
                <a:solidFill>
                  <a:srgbClr val="0070C0"/>
                </a:solidFill>
              </a:rPr>
              <a:t>以及</a:t>
            </a:r>
            <a:r>
              <a:rPr lang="en-US" altLang="zh-CN" sz="1600" dirty="0">
                <a:solidFill>
                  <a:srgbClr val="0070C0"/>
                </a:solidFill>
              </a:rPr>
              <a:t>IP</a:t>
            </a:r>
            <a:r>
              <a:rPr lang="zh-CN" altLang="en-US" sz="1600" dirty="0">
                <a:solidFill>
                  <a:srgbClr val="0070C0"/>
                </a:solidFill>
              </a:rPr>
              <a:t>地址等信息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选中左侧的设备，在右侧“</a:t>
            </a:r>
            <a:r>
              <a:rPr lang="en-US" altLang="zh-CN" sz="1600" dirty="0">
                <a:solidFill>
                  <a:srgbClr val="0070C0"/>
                </a:solidFill>
              </a:rPr>
              <a:t>Device Catalogue”</a:t>
            </a:r>
            <a:r>
              <a:rPr lang="zh-CN" altLang="en-US" sz="1600" dirty="0">
                <a:solidFill>
                  <a:srgbClr val="0070C0"/>
                </a:solidFill>
              </a:rPr>
              <a:t>中选中要添加的</a:t>
            </a:r>
            <a:r>
              <a:rPr lang="zh-CN" altLang="en-US" sz="1600" dirty="0">
                <a:solidFill>
                  <a:srgbClr val="FF0000"/>
                </a:solidFill>
              </a:rPr>
              <a:t>输入</a:t>
            </a:r>
            <a:r>
              <a:rPr lang="en-US" altLang="zh-CN" sz="1600" dirty="0">
                <a:solidFill>
                  <a:srgbClr val="FF0000"/>
                </a:solidFill>
              </a:rPr>
              <a:t>/</a:t>
            </a:r>
            <a:r>
              <a:rPr lang="zh-CN" altLang="en-US" sz="1600" dirty="0">
                <a:solidFill>
                  <a:srgbClr val="FF0000"/>
                </a:solidFill>
              </a:rPr>
              <a:t>输出模块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单击左侧的“</a:t>
            </a:r>
            <a:r>
              <a:rPr lang="en-US" altLang="zh-CN" sz="1600" dirty="0">
                <a:solidFill>
                  <a:srgbClr val="0070C0"/>
                </a:solidFill>
              </a:rPr>
              <a:t>DO_8_bytes”</a:t>
            </a:r>
            <a:r>
              <a:rPr lang="zh-CN" altLang="en-US" sz="1600" dirty="0">
                <a:solidFill>
                  <a:srgbClr val="0070C0"/>
                </a:solidFill>
              </a:rPr>
              <a:t>模块，在右侧“</a:t>
            </a:r>
            <a:r>
              <a:rPr lang="en-US" altLang="zh-CN" sz="1600" dirty="0">
                <a:solidFill>
                  <a:srgbClr val="0070C0"/>
                </a:solidFill>
              </a:rPr>
              <a:t>Signal Editor”</a:t>
            </a:r>
            <a:r>
              <a:rPr lang="zh-CN" altLang="en-US" sz="1600" dirty="0">
                <a:solidFill>
                  <a:srgbClr val="0070C0"/>
                </a:solidFill>
              </a:rPr>
              <a:t>下添加输出信号，同理可以添加输入信号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完成以上配置后，单击“写入配置”并重启机器人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FF0000"/>
                </a:solidFill>
              </a:rPr>
              <a:t>系统会自动生成</a:t>
            </a:r>
            <a:r>
              <a:rPr lang="en-US" altLang="zh-CN" sz="1600" dirty="0">
                <a:solidFill>
                  <a:srgbClr val="FF0000"/>
                </a:solidFill>
              </a:rPr>
              <a:t>IPPNIO.xml</a:t>
            </a:r>
            <a:r>
              <a:rPr lang="zh-CN" altLang="en-US" sz="1600" dirty="0">
                <a:solidFill>
                  <a:srgbClr val="FF0000"/>
                </a:solidFill>
              </a:rPr>
              <a:t>文件并放置到</a:t>
            </a:r>
            <a:r>
              <a:rPr lang="en-US" altLang="zh-CN" sz="1600" dirty="0">
                <a:solidFill>
                  <a:srgbClr val="FF0000"/>
                </a:solidFill>
              </a:rPr>
              <a:t>HOME</a:t>
            </a:r>
            <a:r>
              <a:rPr lang="zh-CN" altLang="en-US" sz="1600" dirty="0">
                <a:solidFill>
                  <a:srgbClr val="FF0000"/>
                </a:solidFill>
              </a:rPr>
              <a:t>文件夹中</a:t>
            </a:r>
            <a:r>
              <a:rPr lang="zh-CN" altLang="en-US" sz="1600" dirty="0">
                <a:solidFill>
                  <a:srgbClr val="0070C0"/>
                </a:solidFill>
              </a:rPr>
              <a:t>，并完成其他所有配置。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EE35-F841-4A4E-AE3F-A18E3C42AF8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2AE1B073-D084-439E-9DE3-8AB57040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 </a:t>
            </a:r>
            <a:r>
              <a:rPr lang="en-US" altLang="zh-CN" dirty="0"/>
              <a:t>ABB</a:t>
            </a:r>
            <a:r>
              <a:rPr lang="zh-CN" altLang="en-US" dirty="0"/>
              <a:t>工业机器人的</a:t>
            </a:r>
            <a:r>
              <a:rPr lang="en-US" altLang="zh-CN" dirty="0" err="1"/>
              <a:t>Profinet</a:t>
            </a:r>
            <a:r>
              <a:rPr lang="zh-CN" altLang="en-US" dirty="0"/>
              <a:t>通信</a:t>
            </a:r>
          </a:p>
        </p:txBody>
      </p:sp>
    </p:spTree>
    <p:extLst>
      <p:ext uri="{BB962C8B-B14F-4D97-AF65-F5344CB8AC3E}">
        <p14:creationId xmlns:p14="http://schemas.microsoft.com/office/powerpoint/2010/main" val="3252321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52A2-9B98-4B2A-AA87-7105BCED5684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18267B9-CD97-4FF4-B1DE-A07E56ECE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544" y="1475162"/>
            <a:ext cx="7334912" cy="1001596"/>
          </a:xfrm>
          <a:prstGeom prst="rect">
            <a:avLst/>
          </a:prstGeom>
          <a:noFill/>
          <a:ln>
            <a:noFill/>
          </a:ln>
        </p:spPr>
        <p:txBody>
          <a:bodyPr lIns="68574" tIns="34288" rIns="68574" bIns="34288" anchor="b"/>
          <a:lstStyle>
            <a:lvl1pPr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 谢！</a:t>
            </a:r>
            <a:endParaRPr lang="en-US" altLang="zh-CN" sz="6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4743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8"/>
          <p:cNvSpPr txBox="1">
            <a:spLocks noGrp="1"/>
          </p:cNvSpPr>
          <p:nvPr/>
        </p:nvSpPr>
        <p:spPr>
          <a:xfrm>
            <a:off x="6057900" y="4685110"/>
            <a:ext cx="1485900" cy="354806"/>
          </a:xfrm>
          <a:prstGeom prst="rect">
            <a:avLst/>
          </a:prstGeom>
          <a:noFill/>
          <a:ln w="9525">
            <a:noFill/>
          </a:ln>
        </p:spPr>
        <p:txBody>
          <a:bodyPr lIns="68574" tIns="34288" rIns="68574" bIns="34288"/>
          <a:lstStyle>
            <a:lvl1pPr marL="471805" indent="-47180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8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8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500">
                <a:solidFill>
                  <a:schemeClr val="tx1"/>
                </a:solidFill>
                <a:latin typeface="+mn-lt"/>
                <a:ea typeface="+mn-ea"/>
              </a:defRPr>
            </a:lvl2pPr>
            <a:lvl3pPr marL="1303655" indent="-3924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4180" indent="-390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1055" indent="-396875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r" defTabSz="1219200" eaLnBrk="1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z="825" dirty="0">
                <a:solidFill>
                  <a:srgbClr val="000000"/>
                </a:solidFill>
              </a:rPr>
              <a:t>2</a:t>
            </a:fld>
            <a:endParaRPr lang="en-US" altLang="zh-CN" sz="825" dirty="0">
              <a:solidFill>
                <a:srgbClr val="000000"/>
              </a:solidFill>
            </a:endParaRPr>
          </a:p>
        </p:txBody>
      </p:sp>
      <p:pic>
        <p:nvPicPr>
          <p:cNvPr id="16896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0752" y="955565"/>
            <a:ext cx="7334912" cy="696469"/>
          </a:xfrm>
          <a:prstGeom prst="rect">
            <a:avLst/>
          </a:prstGeom>
          <a:noFill/>
          <a:ln>
            <a:noFill/>
          </a:ln>
        </p:spPr>
        <p:txBody>
          <a:bodyPr lIns="68574" tIns="34288" rIns="68574" bIns="34288" anchor="b"/>
          <a:lstStyle>
            <a:lvl1pPr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200"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模块四 工业机器人总线与网络通信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2C0B11A-4E3E-44D5-8EC6-04D0CAA43DE6}"/>
              </a:ext>
            </a:extLst>
          </p:cNvPr>
          <p:cNvSpPr txBox="1"/>
          <p:nvPr/>
        </p:nvSpPr>
        <p:spPr bwMode="auto">
          <a:xfrm>
            <a:off x="1930137" y="3646354"/>
            <a:ext cx="5556142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9501E5D-627D-45EB-A948-65913420CEEA}"/>
              </a:ext>
            </a:extLst>
          </p:cNvPr>
          <p:cNvSpPr txBox="1"/>
          <p:nvPr/>
        </p:nvSpPr>
        <p:spPr bwMode="auto">
          <a:xfrm>
            <a:off x="3618206" y="2763889"/>
            <a:ext cx="2330970" cy="696469"/>
          </a:xfrm>
          <a:prstGeom prst="rect">
            <a:avLst/>
          </a:prstGeom>
          <a:noFill/>
          <a:ln>
            <a:noFill/>
          </a:ln>
        </p:spPr>
        <p:txBody>
          <a:bodyPr wrap="square" lIns="68574" tIns="34288" rIns="68574" bIns="34288" rtlCol="0" anchor="b">
            <a:spAutoFit/>
          </a:bodyPr>
          <a:lstStyle/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张爱红  主编</a:t>
            </a: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44774" y="493794"/>
            <a:ext cx="8280000" cy="2687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[</a:t>
            </a:r>
            <a:r>
              <a:rPr lang="zh-CN" altLang="en-US" sz="1800" dirty="0">
                <a:solidFill>
                  <a:srgbClr val="FF0000"/>
                </a:solidFill>
              </a:rPr>
              <a:t>学习目标</a:t>
            </a:r>
            <a:r>
              <a:rPr lang="en-US" altLang="zh-CN" sz="1800" dirty="0">
                <a:solidFill>
                  <a:srgbClr val="FF000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1.</a:t>
            </a:r>
            <a:r>
              <a:rPr lang="zh-CN" altLang="en-US" sz="1600" dirty="0">
                <a:solidFill>
                  <a:srgbClr val="0070C0"/>
                </a:solidFill>
              </a:rPr>
              <a:t>了解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通信的特点；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2.</a:t>
            </a:r>
            <a:r>
              <a:rPr lang="zh-CN" altLang="en-US" sz="1600" dirty="0">
                <a:solidFill>
                  <a:srgbClr val="0070C0"/>
                </a:solidFill>
              </a:rPr>
              <a:t>熟悉</a:t>
            </a:r>
            <a:r>
              <a:rPr lang="en-US" altLang="zh-CN" sz="1600" dirty="0">
                <a:solidFill>
                  <a:srgbClr val="0070C0"/>
                </a:solidFill>
              </a:rPr>
              <a:t>ABB</a:t>
            </a:r>
            <a:r>
              <a:rPr lang="zh-CN" altLang="en-US" sz="1600" dirty="0">
                <a:solidFill>
                  <a:srgbClr val="0070C0"/>
                </a:solidFill>
              </a:rPr>
              <a:t>工业机器人三种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通信选项；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3.</a:t>
            </a:r>
            <a:r>
              <a:rPr lang="zh-CN" altLang="en-US" sz="1600" dirty="0">
                <a:solidFill>
                  <a:srgbClr val="0070C0"/>
                </a:solidFill>
              </a:rPr>
              <a:t>掌握</a:t>
            </a:r>
            <a:r>
              <a:rPr lang="en-US" altLang="zh-CN" sz="1600" dirty="0">
                <a:solidFill>
                  <a:srgbClr val="0070C0"/>
                </a:solidFill>
              </a:rPr>
              <a:t>ABB</a:t>
            </a:r>
            <a:r>
              <a:rPr lang="zh-CN" altLang="en-US" sz="1600" dirty="0">
                <a:solidFill>
                  <a:srgbClr val="0070C0"/>
                </a:solidFill>
              </a:rPr>
              <a:t>工业机器人作为设备（从站）的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通信配置方法；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4.</a:t>
            </a:r>
            <a:r>
              <a:rPr lang="zh-CN" altLang="en-US" sz="1600" dirty="0">
                <a:solidFill>
                  <a:srgbClr val="0070C0"/>
                </a:solidFill>
              </a:rPr>
              <a:t>掌握</a:t>
            </a:r>
            <a:r>
              <a:rPr lang="en-US" altLang="zh-CN" sz="1600" dirty="0">
                <a:solidFill>
                  <a:srgbClr val="0070C0"/>
                </a:solidFill>
              </a:rPr>
              <a:t>PLC</a:t>
            </a:r>
            <a:r>
              <a:rPr lang="zh-CN" altLang="en-US" sz="1600" dirty="0">
                <a:solidFill>
                  <a:srgbClr val="0070C0"/>
                </a:solidFill>
              </a:rPr>
              <a:t>作为控制器（主站）的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通信配置方法；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5.</a:t>
            </a:r>
            <a:r>
              <a:rPr lang="zh-CN" altLang="en-US" sz="1600" dirty="0">
                <a:solidFill>
                  <a:srgbClr val="0070C0"/>
                </a:solidFill>
              </a:rPr>
              <a:t>掌握</a:t>
            </a:r>
            <a:r>
              <a:rPr lang="en-US" altLang="zh-CN" sz="1600" dirty="0">
                <a:solidFill>
                  <a:srgbClr val="0070C0"/>
                </a:solidFill>
              </a:rPr>
              <a:t>ABB</a:t>
            </a:r>
            <a:r>
              <a:rPr lang="zh-CN" altLang="en-US" sz="1600" dirty="0">
                <a:solidFill>
                  <a:srgbClr val="0070C0"/>
                </a:solidFill>
              </a:rPr>
              <a:t>工业机器人作为控制器（主站）的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通信配置方法；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6.</a:t>
            </a:r>
            <a:r>
              <a:rPr lang="zh-CN" altLang="en-US" sz="1600" dirty="0">
                <a:solidFill>
                  <a:srgbClr val="0070C0"/>
                </a:solidFill>
              </a:rPr>
              <a:t>培育注重事物的整体性、关联性系统思维能力。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EE35-F841-4A4E-AE3F-A18E3C42AF8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2AE1B073-D084-439E-9DE3-8AB57040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 </a:t>
            </a:r>
            <a:r>
              <a:rPr lang="en-US" altLang="zh-CN" dirty="0"/>
              <a:t>ABB</a:t>
            </a:r>
            <a:r>
              <a:rPr lang="zh-CN" altLang="en-US" dirty="0"/>
              <a:t>工业机器人的</a:t>
            </a:r>
            <a:r>
              <a:rPr lang="en-US" altLang="zh-CN" dirty="0" err="1"/>
              <a:t>Profinet</a:t>
            </a:r>
            <a:r>
              <a:rPr lang="zh-CN" altLang="en-US" dirty="0"/>
              <a:t>通信</a:t>
            </a:r>
          </a:p>
        </p:txBody>
      </p:sp>
    </p:spTree>
    <p:extLst>
      <p:ext uri="{BB962C8B-B14F-4D97-AF65-F5344CB8AC3E}">
        <p14:creationId xmlns:p14="http://schemas.microsoft.com/office/powerpoint/2010/main" val="4087585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17010" y="495861"/>
            <a:ext cx="8280000" cy="3754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4.2.1 </a:t>
            </a:r>
            <a:r>
              <a:rPr lang="en-US" altLang="zh-CN" sz="1800" dirty="0" err="1">
                <a:solidFill>
                  <a:srgbClr val="FF0000"/>
                </a:solidFill>
              </a:rPr>
              <a:t>Profinet</a:t>
            </a:r>
            <a:r>
              <a:rPr lang="zh-CN" altLang="en-US" sz="1800" dirty="0">
                <a:solidFill>
                  <a:srgbClr val="FF0000"/>
                </a:solidFill>
              </a:rPr>
              <a:t>通信概述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1. </a:t>
            </a:r>
            <a:r>
              <a:rPr lang="en-US" altLang="zh-CN" sz="1600" dirty="0" err="1">
                <a:solidFill>
                  <a:srgbClr val="FF0000"/>
                </a:solidFill>
              </a:rPr>
              <a:t>Profinet</a:t>
            </a:r>
            <a:r>
              <a:rPr lang="zh-CN" altLang="en-US" sz="1600" dirty="0">
                <a:solidFill>
                  <a:srgbClr val="FF0000"/>
                </a:solidFill>
              </a:rPr>
              <a:t>通信功能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是新一代基于工业以太网技术的自动化总线标准。</a:t>
            </a:r>
            <a:endParaRPr lang="en-US" altLang="zh-CN" sz="1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FF0000"/>
                </a:solidFill>
              </a:rPr>
              <a:t>其特点如下：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70C0"/>
                </a:solidFill>
              </a:rPr>
              <a:t> （</a:t>
            </a:r>
            <a:r>
              <a:rPr lang="en-US" altLang="zh-CN" sz="1400" dirty="0">
                <a:solidFill>
                  <a:srgbClr val="0070C0"/>
                </a:solidFill>
              </a:rPr>
              <a:t>1</a:t>
            </a:r>
            <a:r>
              <a:rPr lang="zh-CN" altLang="en-US" sz="1400" dirty="0">
                <a:solidFill>
                  <a:srgbClr val="0070C0"/>
                </a:solidFill>
              </a:rPr>
              <a:t>）分散式现场设备（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en-US" altLang="zh-CN" sz="1400" dirty="0">
                <a:solidFill>
                  <a:srgbClr val="0070C0"/>
                </a:solidFill>
              </a:rPr>
              <a:t> I/O</a:t>
            </a:r>
            <a:r>
              <a:rPr lang="zh-CN" altLang="en-US" sz="1400" dirty="0">
                <a:solidFill>
                  <a:srgbClr val="0070C0"/>
                </a:solidFill>
              </a:rPr>
              <a:t>）的系统集成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70C0"/>
                </a:solidFill>
              </a:rPr>
              <a:t>      简单的现场设备使用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en-US" altLang="zh-CN" sz="1400" dirty="0">
                <a:solidFill>
                  <a:srgbClr val="0070C0"/>
                </a:solidFill>
              </a:rPr>
              <a:t> I/O</a:t>
            </a:r>
            <a:r>
              <a:rPr lang="zh-CN" altLang="en-US" sz="1400" dirty="0">
                <a:solidFill>
                  <a:srgbClr val="0070C0"/>
                </a:solidFill>
              </a:rPr>
              <a:t>集成到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，并用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en-US" altLang="zh-CN" sz="1400" dirty="0">
                <a:solidFill>
                  <a:srgbClr val="0070C0"/>
                </a:solidFill>
              </a:rPr>
              <a:t> DP</a:t>
            </a:r>
            <a:r>
              <a:rPr lang="zh-CN" altLang="en-US" sz="1400" dirty="0">
                <a:solidFill>
                  <a:srgbClr val="0070C0"/>
                </a:solidFill>
              </a:rPr>
              <a:t>中熟悉的</a:t>
            </a:r>
            <a:r>
              <a:rPr lang="en-US" altLang="zh-CN" sz="1400" dirty="0">
                <a:solidFill>
                  <a:srgbClr val="0070C0"/>
                </a:solidFill>
              </a:rPr>
              <a:t>I/O</a:t>
            </a:r>
            <a:r>
              <a:rPr lang="zh-CN" altLang="en-US" sz="1400" dirty="0">
                <a:solidFill>
                  <a:srgbClr val="0070C0"/>
                </a:solidFill>
              </a:rPr>
              <a:t>来描述。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70C0"/>
                </a:solidFill>
              </a:rPr>
              <a:t> （</a:t>
            </a:r>
            <a:r>
              <a:rPr lang="en-US" altLang="zh-CN" sz="1400" dirty="0">
                <a:solidFill>
                  <a:srgbClr val="0070C0"/>
                </a:solidFill>
              </a:rPr>
              <a:t>2</a:t>
            </a:r>
            <a:r>
              <a:rPr lang="zh-CN" altLang="en-US" sz="1400" dirty="0">
                <a:solidFill>
                  <a:srgbClr val="0070C0"/>
                </a:solidFill>
              </a:rPr>
              <a:t>）运动控制系统的实时同步控制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70C0"/>
                </a:solidFill>
              </a:rPr>
              <a:t>      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运动控制通过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的同步实时（</a:t>
            </a:r>
            <a:r>
              <a:rPr lang="en-US" altLang="zh-CN" sz="1400" dirty="0">
                <a:solidFill>
                  <a:srgbClr val="0070C0"/>
                </a:solidFill>
              </a:rPr>
              <a:t>IRT</a:t>
            </a:r>
            <a:r>
              <a:rPr lang="zh-CN" altLang="en-US" sz="1400" dirty="0">
                <a:solidFill>
                  <a:srgbClr val="0070C0"/>
                </a:solidFill>
              </a:rPr>
              <a:t>）功能，可以轻松地实现对伺服系统的控制。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70C0"/>
                </a:solidFill>
              </a:rPr>
              <a:t> （</a:t>
            </a:r>
            <a:r>
              <a:rPr lang="en-US" altLang="zh-CN" sz="1400" dirty="0">
                <a:solidFill>
                  <a:srgbClr val="0070C0"/>
                </a:solidFill>
              </a:rPr>
              <a:t>3</a:t>
            </a:r>
            <a:r>
              <a:rPr lang="zh-CN" altLang="en-US" sz="1400" dirty="0">
                <a:solidFill>
                  <a:srgbClr val="0070C0"/>
                </a:solidFill>
              </a:rPr>
              <a:t>）通过独立的实时数据通道，保证对伺服运动系统的可靠控制。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70C0"/>
                </a:solidFill>
              </a:rPr>
              <a:t> （</a:t>
            </a:r>
            <a:r>
              <a:rPr lang="en-US" altLang="zh-CN" sz="1400" dirty="0">
                <a:solidFill>
                  <a:srgbClr val="0070C0"/>
                </a:solidFill>
              </a:rPr>
              <a:t>4</a:t>
            </a:r>
            <a:r>
              <a:rPr lang="zh-CN" altLang="en-US" sz="1400" dirty="0">
                <a:solidFill>
                  <a:srgbClr val="0070C0"/>
                </a:solidFill>
              </a:rPr>
              <a:t>）为了保持与其他系统的连接，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支持</a:t>
            </a:r>
            <a:r>
              <a:rPr lang="en-US" altLang="zh-CN" sz="1400" dirty="0">
                <a:solidFill>
                  <a:srgbClr val="0070C0"/>
                </a:solidFill>
              </a:rPr>
              <a:t>OPC</a:t>
            </a:r>
            <a:r>
              <a:rPr lang="zh-CN" altLang="en-US" sz="1400" dirty="0">
                <a:solidFill>
                  <a:srgbClr val="0070C0"/>
                </a:solidFill>
              </a:rPr>
              <a:t>和</a:t>
            </a:r>
            <a:r>
              <a:rPr lang="en-US" altLang="zh-CN" sz="1400" dirty="0">
                <a:solidFill>
                  <a:srgbClr val="0070C0"/>
                </a:solidFill>
              </a:rPr>
              <a:t>DX</a:t>
            </a:r>
            <a:r>
              <a:rPr lang="zh-CN" altLang="en-US" sz="1400" dirty="0">
                <a:solidFill>
                  <a:srgbClr val="0070C0"/>
                </a:solidFill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70C0"/>
                </a:solidFill>
              </a:rPr>
              <a:t> （</a:t>
            </a:r>
            <a:r>
              <a:rPr lang="en-US" altLang="zh-CN" sz="1400" dirty="0">
                <a:solidFill>
                  <a:srgbClr val="0070C0"/>
                </a:solidFill>
              </a:rPr>
              <a:t>5</a:t>
            </a:r>
            <a:r>
              <a:rPr lang="zh-CN" altLang="en-US" sz="1400" dirty="0">
                <a:solidFill>
                  <a:srgbClr val="0070C0"/>
                </a:solidFill>
              </a:rPr>
              <a:t>）</a:t>
            </a:r>
            <a:r>
              <a:rPr lang="en-US" altLang="zh-CN" sz="1400" dirty="0" err="1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不仅可用于工厂自动化场合，同时也面向过程自动化应用。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EE35-F841-4A4E-AE3F-A18E3C42AF8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2AE1B073-D084-439E-9DE3-8AB57040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 </a:t>
            </a:r>
            <a:r>
              <a:rPr lang="en-US" altLang="zh-CN" dirty="0"/>
              <a:t>ABB</a:t>
            </a:r>
            <a:r>
              <a:rPr lang="zh-CN" altLang="en-US" dirty="0"/>
              <a:t>工业机器人的</a:t>
            </a:r>
            <a:r>
              <a:rPr lang="en-US" altLang="zh-CN" dirty="0" err="1"/>
              <a:t>Profinet</a:t>
            </a:r>
            <a:r>
              <a:rPr lang="zh-CN" altLang="en-US" dirty="0"/>
              <a:t>通信</a:t>
            </a:r>
          </a:p>
        </p:txBody>
      </p:sp>
    </p:spTree>
    <p:extLst>
      <p:ext uri="{BB962C8B-B14F-4D97-AF65-F5344CB8AC3E}">
        <p14:creationId xmlns:p14="http://schemas.microsoft.com/office/powerpoint/2010/main" val="2050769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5A967E0A-FC6A-46C8-97BE-F59FBA76500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" t="10697" r="2312" b="5472"/>
          <a:stretch/>
        </p:blipFill>
        <p:spPr bwMode="auto">
          <a:xfrm>
            <a:off x="4945596" y="797405"/>
            <a:ext cx="3495040" cy="17926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314795" y="493794"/>
            <a:ext cx="8280000" cy="4165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2. ABB</a:t>
            </a:r>
            <a:r>
              <a:rPr lang="zh-CN" altLang="en-US" sz="1800" dirty="0">
                <a:solidFill>
                  <a:srgbClr val="FF0000"/>
                </a:solidFill>
              </a:rPr>
              <a:t>工业机器人</a:t>
            </a:r>
            <a:r>
              <a:rPr lang="en-US" altLang="zh-CN" sz="1800" dirty="0" err="1">
                <a:solidFill>
                  <a:srgbClr val="FF0000"/>
                </a:solidFill>
              </a:rPr>
              <a:t>Profinet</a:t>
            </a:r>
            <a:r>
              <a:rPr lang="zh-CN" altLang="en-US" sz="1800" dirty="0">
                <a:solidFill>
                  <a:srgbClr val="FF0000"/>
                </a:solidFill>
              </a:rPr>
              <a:t>通信选项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   ABB</a:t>
            </a:r>
            <a:r>
              <a:rPr lang="zh-CN" altLang="en-US" sz="1600" dirty="0">
                <a:solidFill>
                  <a:srgbClr val="FF0000"/>
                </a:solidFill>
              </a:rPr>
              <a:t>的通信选项有三种：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</a:rPr>
              <a:t>（</a:t>
            </a:r>
            <a:r>
              <a:rPr lang="en-US" altLang="zh-CN" sz="1600" dirty="0">
                <a:solidFill>
                  <a:srgbClr val="FF0000"/>
                </a:solidFill>
              </a:rPr>
              <a:t>1</a:t>
            </a:r>
            <a:r>
              <a:rPr lang="zh-CN" altLang="en-US" sz="1600" dirty="0">
                <a:solidFill>
                  <a:srgbClr val="FF0000"/>
                </a:solidFill>
              </a:rPr>
              <a:t>）</a:t>
            </a:r>
            <a:r>
              <a:rPr lang="en-US" altLang="zh-CN" sz="1600" dirty="0">
                <a:solidFill>
                  <a:srgbClr val="FF0000"/>
                </a:solidFill>
              </a:rPr>
              <a:t>888-2 </a:t>
            </a:r>
            <a:r>
              <a:rPr lang="en-US" altLang="zh-CN" sz="1600" dirty="0" err="1">
                <a:solidFill>
                  <a:srgbClr val="FF0000"/>
                </a:solidFill>
              </a:rPr>
              <a:t>Profinet</a:t>
            </a:r>
            <a:r>
              <a:rPr lang="en-US" altLang="zh-CN" sz="1600" dirty="0">
                <a:solidFill>
                  <a:srgbClr val="FF0000"/>
                </a:solidFill>
              </a:rPr>
              <a:t> Controller/Device 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该选项支持机器人同时作为控制器和设备，机器人无需额外的硬件。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</a:rPr>
              <a:t>（</a:t>
            </a:r>
            <a:r>
              <a:rPr lang="en-US" altLang="zh-CN" sz="1600" dirty="0">
                <a:solidFill>
                  <a:srgbClr val="FF0000"/>
                </a:solidFill>
              </a:rPr>
              <a:t>2</a:t>
            </a:r>
            <a:r>
              <a:rPr lang="zh-CN" altLang="en-US" sz="1600" dirty="0">
                <a:solidFill>
                  <a:srgbClr val="FF0000"/>
                </a:solidFill>
              </a:rPr>
              <a:t>）</a:t>
            </a:r>
            <a:r>
              <a:rPr lang="en-US" altLang="zh-CN" sz="1600" dirty="0">
                <a:solidFill>
                  <a:srgbClr val="FF0000"/>
                </a:solidFill>
              </a:rPr>
              <a:t>888-3 </a:t>
            </a:r>
            <a:r>
              <a:rPr lang="en-US" altLang="zh-CN" sz="1600" dirty="0" err="1">
                <a:solidFill>
                  <a:srgbClr val="FF0000"/>
                </a:solidFill>
              </a:rPr>
              <a:t>Profinet</a:t>
            </a:r>
            <a:r>
              <a:rPr lang="en-US" altLang="zh-CN" sz="1600" dirty="0">
                <a:solidFill>
                  <a:srgbClr val="FF0000"/>
                </a:solidFill>
              </a:rPr>
              <a:t> Device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该选项仅支持机器人作为设备，机器人不需要额外的硬件。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（</a:t>
            </a:r>
            <a:r>
              <a:rPr lang="en-US" altLang="zh-CN" sz="1600" dirty="0">
                <a:solidFill>
                  <a:srgbClr val="0070C0"/>
                </a:solidFill>
              </a:rPr>
              <a:t>3</a:t>
            </a:r>
            <a:r>
              <a:rPr lang="zh-CN" altLang="en-US" sz="1600" dirty="0">
                <a:solidFill>
                  <a:srgbClr val="0070C0"/>
                </a:solidFill>
              </a:rPr>
              <a:t>）</a:t>
            </a:r>
            <a:r>
              <a:rPr lang="en-US" altLang="zh-CN" sz="1600" dirty="0">
                <a:solidFill>
                  <a:srgbClr val="0070C0"/>
                </a:solidFill>
              </a:rPr>
              <a:t>840-3 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  <a:r>
              <a:rPr lang="en-US" altLang="zh-CN" sz="1600" dirty="0" err="1">
                <a:solidFill>
                  <a:srgbClr val="0070C0"/>
                </a:solidFill>
              </a:rPr>
              <a:t>Anybus</a:t>
            </a:r>
            <a:r>
              <a:rPr lang="en-US" altLang="zh-CN" sz="1600" dirty="0">
                <a:solidFill>
                  <a:srgbClr val="0070C0"/>
                </a:solidFill>
              </a:rPr>
              <a:t> Device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</a:t>
            </a:r>
            <a:r>
              <a:rPr lang="zh-CN" altLang="en-US" sz="1600" dirty="0">
                <a:solidFill>
                  <a:srgbClr val="0070C0"/>
                </a:solidFill>
              </a:rPr>
              <a:t>该选项仅支持机器人作为设备，机器人需要额外的硬件</a:t>
            </a:r>
            <a:r>
              <a:rPr lang="en-US" altLang="zh-CN" sz="1600" dirty="0">
                <a:solidFill>
                  <a:srgbClr val="0070C0"/>
                </a:solidFill>
              </a:rPr>
              <a:t>DSQC688</a:t>
            </a:r>
            <a:r>
              <a:rPr lang="zh-CN" altLang="en-US" sz="1600" dirty="0">
                <a:solidFill>
                  <a:srgbClr val="0070C0"/>
                </a:solidFill>
              </a:rPr>
              <a:t>（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  <a:r>
              <a:rPr lang="en-US" altLang="zh-CN" sz="1600" dirty="0" err="1">
                <a:solidFill>
                  <a:srgbClr val="0070C0"/>
                </a:solidFill>
              </a:rPr>
              <a:t>Anybus</a:t>
            </a:r>
            <a:r>
              <a:rPr lang="en-US" altLang="zh-CN" sz="1600" dirty="0">
                <a:solidFill>
                  <a:srgbClr val="0070C0"/>
                </a:solidFill>
              </a:rPr>
              <a:t> Device</a:t>
            </a:r>
            <a:r>
              <a:rPr lang="zh-CN" altLang="en-US" sz="1600" dirty="0">
                <a:solidFill>
                  <a:srgbClr val="0070C0"/>
                </a:solidFill>
              </a:rPr>
              <a:t>）。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888-2 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en-US" altLang="zh-CN" sz="1600" dirty="0">
                <a:solidFill>
                  <a:srgbClr val="0070C0"/>
                </a:solidFill>
              </a:rPr>
              <a:t> Controller/Device</a:t>
            </a:r>
            <a:r>
              <a:rPr lang="zh-CN" altLang="en-US" sz="1600" dirty="0">
                <a:solidFill>
                  <a:srgbClr val="0070C0"/>
                </a:solidFill>
              </a:rPr>
              <a:t>与</a:t>
            </a:r>
            <a:r>
              <a:rPr lang="en-US" altLang="zh-CN" sz="1600" dirty="0">
                <a:solidFill>
                  <a:srgbClr val="0070C0"/>
                </a:solidFill>
              </a:rPr>
              <a:t>888-3 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en-US" altLang="zh-CN" sz="1600" dirty="0">
                <a:solidFill>
                  <a:srgbClr val="0070C0"/>
                </a:solidFill>
              </a:rPr>
              <a:t> Device</a:t>
            </a:r>
            <a:r>
              <a:rPr lang="zh-CN" altLang="en-US" sz="1600" dirty="0">
                <a:solidFill>
                  <a:srgbClr val="0070C0"/>
                </a:solidFill>
              </a:rPr>
              <a:t>选项可以直接使用控制器上的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  LAN3</a:t>
            </a:r>
            <a:r>
              <a:rPr lang="zh-CN" altLang="en-US" sz="1600" dirty="0">
                <a:solidFill>
                  <a:srgbClr val="0070C0"/>
                </a:solidFill>
              </a:rPr>
              <a:t>或</a:t>
            </a:r>
            <a:r>
              <a:rPr lang="en-US" altLang="zh-CN" sz="1600" dirty="0">
                <a:solidFill>
                  <a:srgbClr val="0070C0"/>
                </a:solidFill>
              </a:rPr>
              <a:t>WAN</a:t>
            </a:r>
            <a:r>
              <a:rPr lang="zh-CN" altLang="en-US" sz="1600" dirty="0">
                <a:solidFill>
                  <a:srgbClr val="0070C0"/>
                </a:solidFill>
              </a:rPr>
              <a:t>口。   </a:t>
            </a:r>
            <a:endParaRPr lang="en-US" altLang="zh-CN" sz="1600" dirty="0">
              <a:solidFill>
                <a:srgbClr val="0070C0"/>
              </a:solidFill>
            </a:endParaRP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EE35-F841-4A4E-AE3F-A18E3C42AF8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2AE1B073-D084-439E-9DE3-8AB57040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 </a:t>
            </a:r>
            <a:r>
              <a:rPr lang="en-US" altLang="zh-CN" dirty="0"/>
              <a:t>ABB</a:t>
            </a:r>
            <a:r>
              <a:rPr lang="zh-CN" altLang="en-US" dirty="0"/>
              <a:t>工业机器人的</a:t>
            </a:r>
            <a:r>
              <a:rPr lang="en-US" altLang="zh-CN" dirty="0" err="1"/>
              <a:t>Profinet</a:t>
            </a:r>
            <a:r>
              <a:rPr lang="zh-CN" altLang="en-US" dirty="0"/>
              <a:t>通信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9C7EA47-A1DC-42A0-8164-94F7F3621C8C}"/>
              </a:ext>
            </a:extLst>
          </p:cNvPr>
          <p:cNvSpPr/>
          <p:nvPr/>
        </p:nvSpPr>
        <p:spPr>
          <a:xfrm>
            <a:off x="5012422" y="578100"/>
            <a:ext cx="8130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DSQC688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962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2000" y="501290"/>
            <a:ext cx="8280000" cy="4165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4.2.2 ABB</a:t>
            </a:r>
            <a:r>
              <a:rPr lang="zh-CN" altLang="en-US" sz="1800" dirty="0">
                <a:solidFill>
                  <a:srgbClr val="FF0000"/>
                </a:solidFill>
              </a:rPr>
              <a:t>工业机器人作为设备（从站）与</a:t>
            </a:r>
            <a:r>
              <a:rPr lang="en-US" altLang="zh-CN" sz="1800" dirty="0">
                <a:solidFill>
                  <a:srgbClr val="FF0000"/>
                </a:solidFill>
              </a:rPr>
              <a:t>PLC</a:t>
            </a:r>
            <a:r>
              <a:rPr lang="zh-CN" altLang="en-US" sz="1800" dirty="0">
                <a:solidFill>
                  <a:srgbClr val="FF0000"/>
                </a:solidFill>
              </a:rPr>
              <a:t>的</a:t>
            </a:r>
            <a:r>
              <a:rPr lang="en-US" altLang="zh-CN" sz="1800" dirty="0" err="1">
                <a:solidFill>
                  <a:srgbClr val="FF0000"/>
                </a:solidFill>
              </a:rPr>
              <a:t>Profinet</a:t>
            </a:r>
            <a:r>
              <a:rPr lang="zh-CN" altLang="en-US" sz="1800" dirty="0">
                <a:solidFill>
                  <a:srgbClr val="FF0000"/>
                </a:solidFill>
              </a:rPr>
              <a:t>通信配置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</a:t>
            </a:r>
            <a:r>
              <a:rPr lang="en-US" altLang="zh-CN" sz="1600" dirty="0">
                <a:solidFill>
                  <a:srgbClr val="FF0000"/>
                </a:solidFill>
              </a:rPr>
              <a:t>1.</a:t>
            </a:r>
            <a:r>
              <a:rPr lang="zh-CN" altLang="en-US" sz="1600" dirty="0">
                <a:solidFill>
                  <a:srgbClr val="FF0000"/>
                </a:solidFill>
              </a:rPr>
              <a:t>基于</a:t>
            </a:r>
            <a:r>
              <a:rPr lang="en-US" altLang="zh-CN" sz="1600" dirty="0">
                <a:solidFill>
                  <a:srgbClr val="FF0000"/>
                </a:solidFill>
              </a:rPr>
              <a:t>888-2/888-3</a:t>
            </a:r>
            <a:r>
              <a:rPr lang="zh-CN" altLang="en-US" sz="1600" dirty="0">
                <a:solidFill>
                  <a:srgbClr val="FF0000"/>
                </a:solidFill>
              </a:rPr>
              <a:t>选项的</a:t>
            </a:r>
            <a:r>
              <a:rPr lang="en-US" altLang="zh-CN" sz="1600" dirty="0" err="1">
                <a:solidFill>
                  <a:srgbClr val="FF0000"/>
                </a:solidFill>
              </a:rPr>
              <a:t>Profinet</a:t>
            </a:r>
            <a:r>
              <a:rPr lang="zh-CN" altLang="en-US" sz="1600" dirty="0">
                <a:solidFill>
                  <a:srgbClr val="FF0000"/>
                </a:solidFill>
              </a:rPr>
              <a:t>通信从站（机器人）配置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确认机器人上已经安装了</a:t>
            </a:r>
            <a:r>
              <a:rPr lang="en-US" altLang="zh-CN" sz="1600" dirty="0">
                <a:solidFill>
                  <a:srgbClr val="0070C0"/>
                </a:solidFill>
              </a:rPr>
              <a:t>888-2</a:t>
            </a:r>
            <a:r>
              <a:rPr lang="zh-CN" altLang="en-US" sz="1600" dirty="0">
                <a:solidFill>
                  <a:srgbClr val="0070C0"/>
                </a:solidFill>
              </a:rPr>
              <a:t>（或</a:t>
            </a:r>
            <a:r>
              <a:rPr lang="en-US" altLang="zh-CN" sz="1600" dirty="0">
                <a:solidFill>
                  <a:srgbClr val="0070C0"/>
                </a:solidFill>
              </a:rPr>
              <a:t>888-3</a:t>
            </a:r>
            <a:r>
              <a:rPr lang="zh-CN" altLang="en-US" sz="1600" dirty="0">
                <a:solidFill>
                  <a:srgbClr val="0070C0"/>
                </a:solidFill>
              </a:rPr>
              <a:t>）选项功能。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 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可以连接</a:t>
            </a:r>
            <a:r>
              <a:rPr lang="en-US" altLang="zh-CN" sz="1600" dirty="0">
                <a:solidFill>
                  <a:srgbClr val="0070C0"/>
                </a:solidFill>
              </a:rPr>
              <a:t>WAN</a:t>
            </a:r>
            <a:r>
              <a:rPr lang="zh-CN" altLang="en-US" sz="1600" dirty="0">
                <a:solidFill>
                  <a:srgbClr val="0070C0"/>
                </a:solidFill>
              </a:rPr>
              <a:t>或</a:t>
            </a:r>
            <a:r>
              <a:rPr lang="en-US" altLang="zh-CN" sz="1600" dirty="0">
                <a:solidFill>
                  <a:srgbClr val="0070C0"/>
                </a:solidFill>
              </a:rPr>
              <a:t>LAN3</a:t>
            </a:r>
            <a:r>
              <a:rPr lang="zh-CN" altLang="en-US" sz="1600" dirty="0">
                <a:solidFill>
                  <a:srgbClr val="0070C0"/>
                </a:solidFill>
              </a:rPr>
              <a:t>端口上，但两个口不可以同时使用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通信，</a:t>
            </a:r>
            <a:r>
              <a:rPr lang="en-US" altLang="zh-CN" sz="1600" dirty="0">
                <a:solidFill>
                  <a:srgbClr val="0070C0"/>
                </a:solidFill>
              </a:rPr>
              <a:t>888-2</a:t>
            </a:r>
            <a:r>
              <a:rPr lang="zh-CN" altLang="en-US" sz="1600" dirty="0">
                <a:solidFill>
                  <a:srgbClr val="0070C0"/>
                </a:solidFill>
              </a:rPr>
              <a:t>（或</a:t>
            </a:r>
            <a:r>
              <a:rPr lang="en-US" altLang="zh-CN" sz="1600" dirty="0">
                <a:solidFill>
                  <a:srgbClr val="0070C0"/>
                </a:solidFill>
              </a:rPr>
              <a:t>888-3</a:t>
            </a:r>
            <a:r>
              <a:rPr lang="zh-CN" altLang="en-US" sz="1600" dirty="0">
                <a:solidFill>
                  <a:srgbClr val="0070C0"/>
                </a:solidFill>
              </a:rPr>
              <a:t>）选项仅支持一个口使用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，机器人在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网络上的</a:t>
            </a:r>
            <a:r>
              <a:rPr lang="en-US" altLang="zh-CN" sz="1600" dirty="0">
                <a:solidFill>
                  <a:srgbClr val="0070C0"/>
                </a:solidFill>
              </a:rPr>
              <a:t>IP</a:t>
            </a:r>
            <a:r>
              <a:rPr lang="zh-CN" altLang="en-US" sz="1600" dirty="0">
                <a:solidFill>
                  <a:srgbClr val="0070C0"/>
                </a:solidFill>
              </a:rPr>
              <a:t>地址唯一。如果机器人要接入两个不同网段的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网络，需要在</a:t>
            </a:r>
            <a:r>
              <a:rPr lang="en-US" altLang="zh-CN" sz="1600" dirty="0">
                <a:solidFill>
                  <a:srgbClr val="0070C0"/>
                </a:solidFill>
              </a:rPr>
              <a:t>888-2</a:t>
            </a:r>
            <a:r>
              <a:rPr lang="zh-CN" altLang="en-US" sz="1600" dirty="0">
                <a:solidFill>
                  <a:srgbClr val="0070C0"/>
                </a:solidFill>
              </a:rPr>
              <a:t>（或</a:t>
            </a:r>
            <a:r>
              <a:rPr lang="en-US" altLang="zh-CN" sz="1600" dirty="0">
                <a:solidFill>
                  <a:srgbClr val="0070C0"/>
                </a:solidFill>
              </a:rPr>
              <a:t>888-3</a:t>
            </a:r>
            <a:r>
              <a:rPr lang="zh-CN" altLang="en-US" sz="1600" dirty="0">
                <a:solidFill>
                  <a:srgbClr val="0070C0"/>
                </a:solidFill>
              </a:rPr>
              <a:t>）选项外增加</a:t>
            </a:r>
            <a:r>
              <a:rPr lang="en-US" altLang="zh-CN" sz="1600" dirty="0">
                <a:solidFill>
                  <a:srgbClr val="0070C0"/>
                </a:solidFill>
              </a:rPr>
              <a:t>840-3 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en-US" altLang="zh-CN" sz="1600" dirty="0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</a:rPr>
              <a:t>       </a:t>
            </a:r>
            <a:r>
              <a:rPr lang="en-US" altLang="zh-CN" sz="1600" dirty="0" err="1">
                <a:solidFill>
                  <a:srgbClr val="0070C0"/>
                </a:solidFill>
              </a:rPr>
              <a:t>Anybus</a:t>
            </a:r>
            <a:r>
              <a:rPr lang="en-US" altLang="zh-CN" sz="1600" dirty="0">
                <a:solidFill>
                  <a:srgbClr val="0070C0"/>
                </a:solidFill>
              </a:rPr>
              <a:t> Device</a:t>
            </a:r>
            <a:r>
              <a:rPr lang="zh-CN" altLang="en-US" sz="1600" dirty="0">
                <a:solidFill>
                  <a:srgbClr val="0070C0"/>
                </a:solidFill>
              </a:rPr>
              <a:t>选项，并需要另外增加硬件</a:t>
            </a:r>
            <a:r>
              <a:rPr lang="en-US" altLang="zh-CN" sz="1600" dirty="0">
                <a:solidFill>
                  <a:srgbClr val="0070C0"/>
                </a:solidFill>
              </a:rPr>
              <a:t>DSQC688</a:t>
            </a:r>
            <a:r>
              <a:rPr lang="zh-CN" altLang="en-US" sz="1600" dirty="0">
                <a:solidFill>
                  <a:srgbClr val="0070C0"/>
                </a:solidFill>
              </a:rPr>
              <a:t>模块。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EE35-F841-4A4E-AE3F-A18E3C42AF8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2AE1B073-D084-439E-9DE3-8AB57040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 </a:t>
            </a:r>
            <a:r>
              <a:rPr lang="en-US" altLang="zh-CN" dirty="0"/>
              <a:t>ABB</a:t>
            </a:r>
            <a:r>
              <a:rPr lang="zh-CN" altLang="en-US" dirty="0"/>
              <a:t>工业机器人的</a:t>
            </a:r>
            <a:r>
              <a:rPr lang="en-US" altLang="zh-CN" dirty="0" err="1"/>
              <a:t>Profinet</a:t>
            </a:r>
            <a:r>
              <a:rPr lang="zh-CN" altLang="en-US" dirty="0"/>
              <a:t>通信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1A29EAC5-852E-4832-95D5-3323BEBC9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0F02FF4-6703-43A1-86F4-7FB6C71D0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980" y="1761814"/>
            <a:ext cx="3952875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669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2000" y="501290"/>
            <a:ext cx="8280000" cy="2323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70C0"/>
                </a:solidFill>
              </a:rPr>
              <a:t>         从</a:t>
            </a:r>
            <a:r>
              <a:rPr lang="en-US" altLang="zh-CN" sz="1400" dirty="0">
                <a:solidFill>
                  <a:srgbClr val="0070C0"/>
                </a:solidFill>
              </a:rPr>
              <a:t>ABB</a:t>
            </a:r>
            <a:r>
              <a:rPr lang="zh-CN" altLang="en-US" sz="1400" dirty="0">
                <a:solidFill>
                  <a:srgbClr val="0070C0"/>
                </a:solidFill>
              </a:rPr>
              <a:t>菜单进入“</a:t>
            </a:r>
            <a:r>
              <a:rPr lang="zh-CN" altLang="en-US" sz="1400" dirty="0">
                <a:solidFill>
                  <a:srgbClr val="FF0000"/>
                </a:solidFill>
              </a:rPr>
              <a:t>示教器</a:t>
            </a:r>
            <a:r>
              <a:rPr lang="en-US" altLang="zh-CN" sz="1400" dirty="0">
                <a:solidFill>
                  <a:srgbClr val="FF0000"/>
                </a:solidFill>
              </a:rPr>
              <a:t>-</a:t>
            </a:r>
            <a:r>
              <a:rPr lang="zh-CN" altLang="en-US" sz="1400" dirty="0">
                <a:solidFill>
                  <a:srgbClr val="FF0000"/>
                </a:solidFill>
              </a:rPr>
              <a:t>控制面板</a:t>
            </a:r>
            <a:r>
              <a:rPr lang="en-US" altLang="zh-CN" sz="1400" dirty="0">
                <a:solidFill>
                  <a:srgbClr val="FF0000"/>
                </a:solidFill>
              </a:rPr>
              <a:t>-</a:t>
            </a:r>
            <a:r>
              <a:rPr lang="zh-CN" altLang="en-US" sz="1400" dirty="0">
                <a:solidFill>
                  <a:srgbClr val="FF0000"/>
                </a:solidFill>
              </a:rPr>
              <a:t>配置</a:t>
            </a:r>
            <a:r>
              <a:rPr lang="zh-CN" altLang="en-US" sz="1400" dirty="0">
                <a:solidFill>
                  <a:srgbClr val="0070C0"/>
                </a:solidFill>
              </a:rPr>
              <a:t>”，主题选择“</a:t>
            </a:r>
            <a:r>
              <a:rPr lang="en-US" altLang="zh-CN" sz="1400" dirty="0">
                <a:solidFill>
                  <a:srgbClr val="FF0000"/>
                </a:solidFill>
              </a:rPr>
              <a:t>Communication</a:t>
            </a:r>
            <a:r>
              <a:rPr lang="en-US" altLang="zh-CN" sz="1400" dirty="0">
                <a:solidFill>
                  <a:srgbClr val="0070C0"/>
                </a:solidFill>
              </a:rPr>
              <a:t>” -&gt; </a:t>
            </a:r>
            <a:r>
              <a:rPr lang="zh-CN" altLang="en-US" sz="1400" dirty="0">
                <a:solidFill>
                  <a:srgbClr val="0070C0"/>
                </a:solidFill>
              </a:rPr>
              <a:t>进入</a:t>
            </a:r>
            <a:r>
              <a:rPr lang="en-US" altLang="zh-CN" sz="1400" dirty="0">
                <a:solidFill>
                  <a:srgbClr val="0070C0"/>
                </a:solidFill>
              </a:rPr>
              <a:t>IP Setting</a:t>
            </a:r>
            <a:r>
              <a:rPr lang="zh-CN" altLang="en-US" sz="1400" dirty="0">
                <a:solidFill>
                  <a:srgbClr val="0070C0"/>
                </a:solidFill>
              </a:rPr>
              <a:t>，选择“</a:t>
            </a:r>
            <a:r>
              <a:rPr lang="en-US" altLang="zh-CN" sz="1400" dirty="0">
                <a:solidFill>
                  <a:srgbClr val="FF0000"/>
                </a:solidFill>
              </a:rPr>
              <a:t>PROFINET Network</a:t>
            </a:r>
            <a:r>
              <a:rPr lang="en-US" altLang="zh-CN" sz="1400" dirty="0">
                <a:solidFill>
                  <a:srgbClr val="0070C0"/>
                </a:solidFill>
              </a:rPr>
              <a:t>”</a:t>
            </a:r>
            <a:r>
              <a:rPr lang="zh-CN" altLang="en-US" sz="1400" dirty="0">
                <a:solidFill>
                  <a:srgbClr val="0070C0"/>
                </a:solidFill>
              </a:rPr>
              <a:t>；机器人有</a:t>
            </a:r>
            <a:r>
              <a:rPr lang="en-US" altLang="zh-CN" sz="1400" dirty="0">
                <a:solidFill>
                  <a:srgbClr val="0070C0"/>
                </a:solidFill>
              </a:rPr>
              <a:t>PROFINET</a:t>
            </a:r>
            <a:r>
              <a:rPr lang="zh-CN" altLang="en-US" sz="1400" dirty="0">
                <a:solidFill>
                  <a:srgbClr val="0070C0"/>
                </a:solidFill>
              </a:rPr>
              <a:t>选项后，此处将自动出现</a:t>
            </a:r>
            <a:r>
              <a:rPr lang="en-US" altLang="zh-CN" sz="1400" dirty="0">
                <a:solidFill>
                  <a:srgbClr val="FF0000"/>
                </a:solidFill>
              </a:rPr>
              <a:t>PROFINET Network </a:t>
            </a:r>
            <a:r>
              <a:rPr lang="en-US" altLang="zh-CN" sz="1400" dirty="0">
                <a:solidFill>
                  <a:srgbClr val="0070C0"/>
                </a:solidFill>
              </a:rPr>
              <a:t>-&gt; </a:t>
            </a:r>
            <a:r>
              <a:rPr lang="zh-CN" altLang="en-US" sz="1400" dirty="0">
                <a:solidFill>
                  <a:srgbClr val="0070C0"/>
                </a:solidFill>
              </a:rPr>
              <a:t>修改</a:t>
            </a:r>
            <a:r>
              <a:rPr lang="en-US" altLang="zh-CN" sz="1400" dirty="0">
                <a:solidFill>
                  <a:srgbClr val="0070C0"/>
                </a:solidFill>
              </a:rPr>
              <a:t>IP</a:t>
            </a:r>
            <a:r>
              <a:rPr lang="zh-CN" altLang="en-US" sz="1400" dirty="0">
                <a:solidFill>
                  <a:srgbClr val="0070C0"/>
                </a:solidFill>
              </a:rPr>
              <a:t>地址和子网，并选择对应的网口为</a:t>
            </a:r>
            <a:r>
              <a:rPr lang="en-US" altLang="zh-CN" sz="1400" dirty="0">
                <a:solidFill>
                  <a:srgbClr val="0070C0"/>
                </a:solidFill>
              </a:rPr>
              <a:t>WAN</a:t>
            </a:r>
            <a:r>
              <a:rPr lang="zh-CN" altLang="en-US" sz="1400" dirty="0">
                <a:solidFill>
                  <a:srgbClr val="0070C0"/>
                </a:solidFill>
              </a:rPr>
              <a:t>，</a:t>
            </a:r>
            <a:r>
              <a:rPr lang="en-US" altLang="zh-CN" sz="1400" dirty="0">
                <a:solidFill>
                  <a:srgbClr val="FF0000"/>
                </a:solidFill>
              </a:rPr>
              <a:t>Label</a:t>
            </a:r>
            <a:r>
              <a:rPr lang="zh-CN" altLang="en-US" sz="1400" dirty="0">
                <a:solidFill>
                  <a:srgbClr val="FF0000"/>
                </a:solidFill>
              </a:rPr>
              <a:t>不要修改</a:t>
            </a:r>
            <a:r>
              <a:rPr lang="zh-CN" altLang="en-US" sz="1400" dirty="0">
                <a:solidFill>
                  <a:srgbClr val="0070C0"/>
                </a:solidFill>
              </a:rPr>
              <a:t>，完成后重启 </a:t>
            </a:r>
            <a:r>
              <a:rPr lang="en-US" altLang="zh-CN" sz="1400" dirty="0">
                <a:solidFill>
                  <a:srgbClr val="0070C0"/>
                </a:solidFill>
              </a:rPr>
              <a:t>-&gt; </a:t>
            </a:r>
            <a:r>
              <a:rPr lang="zh-CN" altLang="en-US" sz="1400" dirty="0">
                <a:solidFill>
                  <a:srgbClr val="0070C0"/>
                </a:solidFill>
              </a:rPr>
              <a:t>进入“控制面板</a:t>
            </a:r>
            <a:r>
              <a:rPr lang="en-US" altLang="zh-CN" sz="1400" dirty="0">
                <a:solidFill>
                  <a:srgbClr val="0070C0"/>
                </a:solidFill>
              </a:rPr>
              <a:t>-</a:t>
            </a:r>
            <a:r>
              <a:rPr lang="zh-CN" altLang="en-US" sz="1400" dirty="0">
                <a:solidFill>
                  <a:srgbClr val="0070C0"/>
                </a:solidFill>
              </a:rPr>
              <a:t>配置”，主题选择“</a:t>
            </a:r>
            <a:r>
              <a:rPr lang="en-US" altLang="zh-CN" sz="1400" dirty="0">
                <a:solidFill>
                  <a:srgbClr val="0070C0"/>
                </a:solidFill>
              </a:rPr>
              <a:t>I/O”</a:t>
            </a:r>
            <a:r>
              <a:rPr lang="zh-CN" altLang="en-US" sz="1400" dirty="0">
                <a:solidFill>
                  <a:srgbClr val="0070C0"/>
                </a:solidFill>
              </a:rPr>
              <a:t>，选择“</a:t>
            </a:r>
            <a:r>
              <a:rPr lang="en-US" altLang="zh-CN" sz="1400" dirty="0">
                <a:solidFill>
                  <a:srgbClr val="0070C0"/>
                </a:solidFill>
              </a:rPr>
              <a:t>Industrial Network”-&gt;</a:t>
            </a:r>
            <a:r>
              <a:rPr lang="zh-CN" altLang="en-US" sz="1400" dirty="0">
                <a:solidFill>
                  <a:srgbClr val="0070C0"/>
                </a:solidFill>
              </a:rPr>
              <a:t>选择</a:t>
            </a:r>
            <a:r>
              <a:rPr lang="en-US" altLang="zh-CN" sz="1400" dirty="0">
                <a:solidFill>
                  <a:srgbClr val="0070C0"/>
                </a:solidFill>
              </a:rPr>
              <a:t>PROFINET-&gt;</a:t>
            </a:r>
            <a:r>
              <a:rPr lang="zh-CN" altLang="en-US" sz="1400" dirty="0">
                <a:solidFill>
                  <a:srgbClr val="0070C0"/>
                </a:solidFill>
              </a:rPr>
              <a:t>设置</a:t>
            </a:r>
            <a:r>
              <a:rPr lang="en-US" altLang="zh-CN" sz="1400" dirty="0">
                <a:solidFill>
                  <a:srgbClr val="0070C0"/>
                </a:solidFill>
              </a:rPr>
              <a:t>PROFINET Station Name</a:t>
            </a:r>
            <a:r>
              <a:rPr lang="zh-CN" altLang="en-US" sz="1400" dirty="0">
                <a:solidFill>
                  <a:srgbClr val="0070C0"/>
                </a:solidFill>
              </a:rPr>
              <a:t>，</a:t>
            </a:r>
            <a:r>
              <a:rPr lang="zh-CN" altLang="en-US" sz="1400" dirty="0">
                <a:solidFill>
                  <a:srgbClr val="FF0000"/>
                </a:solidFill>
              </a:rPr>
              <a:t>此处名字（</a:t>
            </a:r>
            <a:r>
              <a:rPr lang="en-US" altLang="zh-CN" sz="1400" dirty="0">
                <a:solidFill>
                  <a:srgbClr val="FF0000"/>
                </a:solidFill>
              </a:rPr>
              <a:t>robot</a:t>
            </a:r>
            <a:r>
              <a:rPr lang="zh-CN" altLang="en-US" sz="1400" dirty="0">
                <a:solidFill>
                  <a:srgbClr val="FF0000"/>
                </a:solidFill>
              </a:rPr>
              <a:t>）要与</a:t>
            </a:r>
            <a:r>
              <a:rPr lang="en-US" altLang="zh-CN" sz="1400" dirty="0">
                <a:solidFill>
                  <a:srgbClr val="FF0000"/>
                </a:solidFill>
              </a:rPr>
              <a:t>PLC</a:t>
            </a:r>
            <a:r>
              <a:rPr lang="zh-CN" altLang="en-US" sz="1400" dirty="0">
                <a:solidFill>
                  <a:srgbClr val="FF0000"/>
                </a:solidFill>
              </a:rPr>
              <a:t>端组态时写入的机器人</a:t>
            </a:r>
            <a:r>
              <a:rPr lang="en-US" altLang="zh-CN" sz="1400" dirty="0">
                <a:solidFill>
                  <a:srgbClr val="FF0000"/>
                </a:solidFill>
              </a:rPr>
              <a:t>Station</a:t>
            </a:r>
            <a:r>
              <a:rPr lang="zh-CN" altLang="en-US" sz="1400" dirty="0">
                <a:solidFill>
                  <a:srgbClr val="FF0000"/>
                </a:solidFill>
              </a:rPr>
              <a:t>配置一致</a:t>
            </a:r>
            <a:r>
              <a:rPr lang="en-US" altLang="zh-CN" sz="1400" dirty="0">
                <a:solidFill>
                  <a:srgbClr val="0070C0"/>
                </a:solidFill>
              </a:rPr>
              <a:t>-&gt;</a:t>
            </a:r>
            <a:r>
              <a:rPr lang="zh-CN" altLang="en-US" sz="1400" dirty="0">
                <a:solidFill>
                  <a:srgbClr val="0070C0"/>
                </a:solidFill>
              </a:rPr>
              <a:t>进入“控制面板</a:t>
            </a:r>
            <a:r>
              <a:rPr lang="en-US" altLang="zh-CN" sz="1400" dirty="0">
                <a:solidFill>
                  <a:srgbClr val="0070C0"/>
                </a:solidFill>
              </a:rPr>
              <a:t>-</a:t>
            </a:r>
            <a:r>
              <a:rPr lang="zh-CN" altLang="en-US" sz="1400" dirty="0">
                <a:solidFill>
                  <a:srgbClr val="0070C0"/>
                </a:solidFill>
              </a:rPr>
              <a:t>配置”，主题选择“</a:t>
            </a:r>
            <a:r>
              <a:rPr lang="en-US" altLang="zh-CN" sz="1400" dirty="0">
                <a:solidFill>
                  <a:srgbClr val="0070C0"/>
                </a:solidFill>
              </a:rPr>
              <a:t>I/O”</a:t>
            </a:r>
            <a:r>
              <a:rPr lang="zh-CN" altLang="en-US" sz="1400" dirty="0">
                <a:solidFill>
                  <a:srgbClr val="0070C0"/>
                </a:solidFill>
              </a:rPr>
              <a:t>，选择“</a:t>
            </a:r>
            <a:r>
              <a:rPr lang="en-US" altLang="zh-CN" sz="1400" dirty="0">
                <a:solidFill>
                  <a:srgbClr val="0070C0"/>
                </a:solidFill>
              </a:rPr>
              <a:t>PROFINET Internal Device”-&gt;</a:t>
            </a:r>
            <a:r>
              <a:rPr lang="zh-CN" altLang="en-US" sz="1400" dirty="0">
                <a:solidFill>
                  <a:srgbClr val="0070C0"/>
                </a:solidFill>
              </a:rPr>
              <a:t>根据实际配置输入</a:t>
            </a:r>
            <a:r>
              <a:rPr lang="en-US" altLang="zh-CN" sz="1400" dirty="0">
                <a:solidFill>
                  <a:srgbClr val="0070C0"/>
                </a:solidFill>
              </a:rPr>
              <a:t>/</a:t>
            </a:r>
            <a:r>
              <a:rPr lang="zh-CN" altLang="en-US" sz="1400" dirty="0">
                <a:solidFill>
                  <a:srgbClr val="0070C0"/>
                </a:solidFill>
              </a:rPr>
              <a:t>输出字节数，需要与</a:t>
            </a:r>
            <a:r>
              <a:rPr lang="en-US" altLang="zh-CN" sz="1400" dirty="0">
                <a:solidFill>
                  <a:srgbClr val="0070C0"/>
                </a:solidFill>
              </a:rPr>
              <a:t>PLC</a:t>
            </a:r>
            <a:r>
              <a:rPr lang="zh-CN" altLang="en-US" sz="1400" dirty="0">
                <a:solidFill>
                  <a:srgbClr val="0070C0"/>
                </a:solidFill>
              </a:rPr>
              <a:t>端的配置一致</a:t>
            </a:r>
            <a:r>
              <a:rPr lang="en-US" altLang="zh-CN" sz="1400" dirty="0">
                <a:solidFill>
                  <a:srgbClr val="0070C0"/>
                </a:solidFill>
              </a:rPr>
              <a:t>-&gt;</a:t>
            </a:r>
            <a:r>
              <a:rPr lang="zh-CN" altLang="en-US" sz="1400" dirty="0">
                <a:solidFill>
                  <a:srgbClr val="0070C0"/>
                </a:solidFill>
              </a:rPr>
              <a:t>添加信号（</a:t>
            </a:r>
            <a:r>
              <a:rPr lang="en-US" altLang="zh-CN" sz="1400" dirty="0">
                <a:solidFill>
                  <a:srgbClr val="0070C0"/>
                </a:solidFill>
              </a:rPr>
              <a:t>Signal</a:t>
            </a:r>
            <a:r>
              <a:rPr lang="zh-CN" altLang="en-US" sz="1400" dirty="0">
                <a:solidFill>
                  <a:srgbClr val="0070C0"/>
                </a:solidFill>
              </a:rPr>
              <a:t>），</a:t>
            </a:r>
            <a:r>
              <a:rPr lang="en-US" altLang="zh-CN" sz="1400" dirty="0">
                <a:solidFill>
                  <a:srgbClr val="FF0000"/>
                </a:solidFill>
              </a:rPr>
              <a:t>Assigned to Device</a:t>
            </a:r>
            <a:r>
              <a:rPr lang="zh-CN" altLang="en-US" sz="1400" dirty="0">
                <a:solidFill>
                  <a:srgbClr val="FF0000"/>
                </a:solidFill>
              </a:rPr>
              <a:t>选择</a:t>
            </a:r>
            <a:r>
              <a:rPr lang="en-US" altLang="zh-CN" sz="1400" dirty="0" err="1">
                <a:solidFill>
                  <a:srgbClr val="FF0000"/>
                </a:solidFill>
              </a:rPr>
              <a:t>PN_Internal_Device</a:t>
            </a:r>
            <a:r>
              <a:rPr lang="zh-CN" altLang="en-US" sz="1400" dirty="0">
                <a:solidFill>
                  <a:srgbClr val="0070C0"/>
                </a:solidFill>
              </a:rPr>
              <a:t>，例如分别添加输入信号</a:t>
            </a:r>
            <a:r>
              <a:rPr lang="en-US" altLang="zh-CN" sz="1400" dirty="0">
                <a:solidFill>
                  <a:srgbClr val="0070C0"/>
                </a:solidFill>
              </a:rPr>
              <a:t>pn_DI1</a:t>
            </a:r>
            <a:r>
              <a:rPr lang="zh-CN" altLang="en-US" sz="1400" dirty="0">
                <a:solidFill>
                  <a:srgbClr val="0070C0"/>
                </a:solidFill>
              </a:rPr>
              <a:t>、输出信号</a:t>
            </a:r>
            <a:r>
              <a:rPr lang="en-US" altLang="zh-CN" sz="1400" dirty="0">
                <a:solidFill>
                  <a:srgbClr val="0070C0"/>
                </a:solidFill>
              </a:rPr>
              <a:t>pn_DO1</a:t>
            </a:r>
            <a:r>
              <a:rPr lang="zh-CN" altLang="en-US" sz="1400" dirty="0">
                <a:solidFill>
                  <a:srgbClr val="0070C0"/>
                </a:solidFill>
              </a:rPr>
              <a:t>等。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EE35-F841-4A4E-AE3F-A18E3C42AF8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2AE1B073-D084-439E-9DE3-8AB57040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 </a:t>
            </a:r>
            <a:r>
              <a:rPr lang="en-US" altLang="zh-CN" dirty="0"/>
              <a:t>ABB</a:t>
            </a:r>
            <a:r>
              <a:rPr lang="zh-CN" altLang="en-US" dirty="0"/>
              <a:t>工业机器人的</a:t>
            </a:r>
            <a:r>
              <a:rPr lang="en-US" altLang="zh-CN" dirty="0" err="1"/>
              <a:t>Profinet</a:t>
            </a:r>
            <a:r>
              <a:rPr lang="zh-CN" altLang="en-US" dirty="0"/>
              <a:t>通信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6D1DE01-52E7-4818-AC6F-7B606A19D9B7}"/>
              </a:ext>
            </a:extLst>
          </p:cNvPr>
          <p:cNvPicPr/>
          <p:nvPr/>
        </p:nvPicPr>
        <p:blipFill rotWithShape="1">
          <a:blip r:embed="rId2"/>
          <a:srcRect l="3358" t="6253" r="54915" b="43723"/>
          <a:stretch/>
        </p:blipFill>
        <p:spPr bwMode="auto">
          <a:xfrm>
            <a:off x="3064681" y="2928093"/>
            <a:ext cx="2879725" cy="1939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57620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39495" y="493794"/>
            <a:ext cx="8280000" cy="3795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2. </a:t>
            </a:r>
            <a:r>
              <a:rPr lang="zh-CN" altLang="en-US" sz="1800" dirty="0">
                <a:solidFill>
                  <a:srgbClr val="FF0000"/>
                </a:solidFill>
              </a:rPr>
              <a:t>基于</a:t>
            </a:r>
            <a:r>
              <a:rPr lang="en-US" altLang="zh-CN" sz="1800" dirty="0">
                <a:solidFill>
                  <a:srgbClr val="FF0000"/>
                </a:solidFill>
              </a:rPr>
              <a:t>888-2/888-3</a:t>
            </a:r>
            <a:r>
              <a:rPr lang="zh-CN" altLang="en-US" sz="1800" dirty="0">
                <a:solidFill>
                  <a:srgbClr val="FF0000"/>
                </a:solidFill>
              </a:rPr>
              <a:t>选项的</a:t>
            </a:r>
            <a:r>
              <a:rPr lang="en-US" altLang="zh-CN" sz="1800" dirty="0" err="1">
                <a:solidFill>
                  <a:srgbClr val="FF0000"/>
                </a:solidFill>
              </a:rPr>
              <a:t>Profinet</a:t>
            </a:r>
            <a:r>
              <a:rPr lang="zh-CN" altLang="en-US" sz="1800" dirty="0">
                <a:solidFill>
                  <a:srgbClr val="FF0000"/>
                </a:solidFill>
              </a:rPr>
              <a:t>通信主站（</a:t>
            </a:r>
            <a:r>
              <a:rPr lang="en-US" altLang="zh-CN" sz="1800" dirty="0">
                <a:solidFill>
                  <a:srgbClr val="FF0000"/>
                </a:solidFill>
              </a:rPr>
              <a:t>PLC</a:t>
            </a:r>
            <a:r>
              <a:rPr lang="zh-CN" altLang="en-US" sz="1800" dirty="0">
                <a:solidFill>
                  <a:srgbClr val="FF0000"/>
                </a:solidFill>
              </a:rPr>
              <a:t>）配置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基于</a:t>
            </a:r>
            <a:r>
              <a:rPr lang="en-US" altLang="zh-CN" sz="1600" dirty="0">
                <a:solidFill>
                  <a:srgbClr val="0070C0"/>
                </a:solidFill>
              </a:rPr>
              <a:t>888-2/888-3</a:t>
            </a:r>
            <a:r>
              <a:rPr lang="zh-CN" altLang="en-US" sz="1600" dirty="0">
                <a:solidFill>
                  <a:srgbClr val="0070C0"/>
                </a:solidFill>
              </a:rPr>
              <a:t>选项的机器人</a:t>
            </a:r>
            <a:r>
              <a:rPr lang="en-US" altLang="zh-CN" sz="1600" dirty="0">
                <a:solidFill>
                  <a:srgbClr val="0070C0"/>
                </a:solidFill>
              </a:rPr>
              <a:t>GSDML</a:t>
            </a:r>
            <a:r>
              <a:rPr lang="zh-CN" altLang="en-US" sz="1600" dirty="0">
                <a:solidFill>
                  <a:srgbClr val="0070C0"/>
                </a:solidFill>
              </a:rPr>
              <a:t>文件（</a:t>
            </a:r>
            <a:r>
              <a:rPr lang="en-US" altLang="zh-CN" sz="1600" dirty="0">
                <a:solidFill>
                  <a:srgbClr val="0070C0"/>
                </a:solidFill>
              </a:rPr>
              <a:t>GSDML-V2.33-ABB-Robotics-Robot-Device-20180814.xml</a:t>
            </a:r>
            <a:r>
              <a:rPr lang="zh-CN" altLang="en-US" sz="1600" dirty="0">
                <a:solidFill>
                  <a:srgbClr val="0070C0"/>
                </a:solidFill>
              </a:rPr>
              <a:t>）可以在安装了</a:t>
            </a:r>
            <a:r>
              <a:rPr lang="en-US" altLang="zh-CN" sz="1600" dirty="0" err="1">
                <a:solidFill>
                  <a:srgbClr val="0070C0"/>
                </a:solidFill>
              </a:rPr>
              <a:t>Robotstudio</a:t>
            </a:r>
            <a:r>
              <a:rPr lang="zh-CN" altLang="en-US" sz="1600" dirty="0">
                <a:solidFill>
                  <a:srgbClr val="0070C0"/>
                </a:solidFill>
              </a:rPr>
              <a:t>软件的计算机上找到。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  还可以通过</a:t>
            </a:r>
            <a:r>
              <a:rPr lang="en-US" altLang="zh-CN" sz="1600" dirty="0">
                <a:solidFill>
                  <a:srgbClr val="0070C0"/>
                </a:solidFill>
              </a:rPr>
              <a:t>ABB</a:t>
            </a:r>
            <a:r>
              <a:rPr lang="zh-CN" altLang="en-US" sz="1600" dirty="0">
                <a:solidFill>
                  <a:srgbClr val="0070C0"/>
                </a:solidFill>
              </a:rPr>
              <a:t>工业机器人的示教器，先进入</a:t>
            </a:r>
            <a:r>
              <a:rPr lang="en-US" altLang="zh-CN" sz="1600" dirty="0" err="1">
                <a:solidFill>
                  <a:srgbClr val="0070C0"/>
                </a:solidFill>
              </a:rPr>
              <a:t>Flexpendant</a:t>
            </a:r>
            <a:r>
              <a:rPr lang="zh-CN" altLang="en-US" sz="1600" dirty="0">
                <a:solidFill>
                  <a:srgbClr val="0070C0"/>
                </a:solidFill>
              </a:rPr>
              <a:t>资源管理器，然后进入“</a:t>
            </a:r>
            <a:r>
              <a:rPr lang="en-US" altLang="zh-CN" sz="1600" dirty="0">
                <a:solidFill>
                  <a:srgbClr val="0070C0"/>
                </a:solidFill>
              </a:rPr>
              <a:t>&lt;</a:t>
            </a:r>
            <a:r>
              <a:rPr lang="en-US" altLang="zh-CN" sz="1600" dirty="0" err="1">
                <a:solidFill>
                  <a:srgbClr val="0070C0"/>
                </a:solidFill>
              </a:rPr>
              <a:t>SystemName</a:t>
            </a:r>
            <a:r>
              <a:rPr lang="en-US" altLang="zh-CN" sz="1600" dirty="0">
                <a:solidFill>
                  <a:srgbClr val="0070C0"/>
                </a:solidFill>
              </a:rPr>
              <a:t>&gt;\PRODUCTS\&lt;</a:t>
            </a:r>
            <a:r>
              <a:rPr lang="en-US" altLang="zh-CN" sz="1600" dirty="0" err="1">
                <a:solidFill>
                  <a:srgbClr val="0070C0"/>
                </a:solidFill>
              </a:rPr>
              <a:t>RobotWare_xx.xx.xxxx</a:t>
            </a:r>
            <a:r>
              <a:rPr lang="en-US" altLang="zh-CN" sz="1600" dirty="0">
                <a:solidFill>
                  <a:srgbClr val="0070C0"/>
                </a:solidFill>
              </a:rPr>
              <a:t>&gt;\utility\service\GSDML\”</a:t>
            </a:r>
            <a:r>
              <a:rPr lang="zh-CN" altLang="en-US" sz="1600" dirty="0">
                <a:solidFill>
                  <a:srgbClr val="0070C0"/>
                </a:solidFill>
              </a:rPr>
              <a:t>路径获取对应的</a:t>
            </a:r>
            <a:r>
              <a:rPr lang="en-US" altLang="zh-CN" sz="1600" dirty="0">
                <a:solidFill>
                  <a:srgbClr val="0070C0"/>
                </a:solidFill>
              </a:rPr>
              <a:t>GSDML</a:t>
            </a:r>
            <a:r>
              <a:rPr lang="zh-CN" altLang="en-US" sz="1600" dirty="0">
                <a:solidFill>
                  <a:srgbClr val="0070C0"/>
                </a:solidFill>
              </a:rPr>
              <a:t>文件。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EE35-F841-4A4E-AE3F-A18E3C42AF8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2AE1B073-D084-439E-9DE3-8AB57040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 </a:t>
            </a:r>
            <a:r>
              <a:rPr lang="en-US" altLang="zh-CN" dirty="0"/>
              <a:t>ABB</a:t>
            </a:r>
            <a:r>
              <a:rPr lang="zh-CN" altLang="en-US" dirty="0"/>
              <a:t>工业机器人的</a:t>
            </a:r>
            <a:r>
              <a:rPr lang="en-US" altLang="zh-CN" dirty="0" err="1"/>
              <a:t>Profinet</a:t>
            </a:r>
            <a:r>
              <a:rPr lang="zh-CN" altLang="en-US" dirty="0"/>
              <a:t>通信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A096213-155A-456F-8437-8FA7B0631C54}"/>
              </a:ext>
            </a:extLst>
          </p:cNvPr>
          <p:cNvPicPr/>
          <p:nvPr/>
        </p:nvPicPr>
        <p:blipFill rotWithShape="1">
          <a:blip r:embed="rId2"/>
          <a:srcRect l="35983" t="16696" r="20539" b="57619"/>
          <a:stretch/>
        </p:blipFill>
        <p:spPr bwMode="auto">
          <a:xfrm>
            <a:off x="2482819" y="1742794"/>
            <a:ext cx="3953510" cy="13138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17922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11932084-065B-4754-95FC-880D1DC2393C}"/>
              </a:ext>
            </a:extLst>
          </p:cNvPr>
          <p:cNvSpPr txBox="1"/>
          <p:nvPr/>
        </p:nvSpPr>
        <p:spPr>
          <a:xfrm>
            <a:off x="419721" y="478804"/>
            <a:ext cx="8280000" cy="1949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 err="1">
                <a:solidFill>
                  <a:srgbClr val="FF0000"/>
                </a:solidFill>
              </a:rPr>
              <a:t>Profinet</a:t>
            </a:r>
            <a:r>
              <a:rPr lang="zh-CN" altLang="en-US" sz="1800" dirty="0">
                <a:solidFill>
                  <a:srgbClr val="FF0000"/>
                </a:solidFill>
              </a:rPr>
              <a:t>通信主站（</a:t>
            </a:r>
            <a:r>
              <a:rPr lang="en-US" altLang="zh-CN" sz="1800" dirty="0">
                <a:solidFill>
                  <a:srgbClr val="FF0000"/>
                </a:solidFill>
              </a:rPr>
              <a:t>PLC</a:t>
            </a:r>
            <a:r>
              <a:rPr lang="zh-CN" altLang="en-US" sz="1800" dirty="0">
                <a:solidFill>
                  <a:srgbClr val="FF0000"/>
                </a:solidFill>
              </a:rPr>
              <a:t>）的配置：</a:t>
            </a:r>
            <a:endParaRPr lang="en-US" altLang="zh-CN" sz="18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</a:rPr>
              <a:t>        打开博图软件，项目视图“选项”</a:t>
            </a:r>
            <a:r>
              <a:rPr lang="en-US" altLang="zh-CN" sz="1600" dirty="0">
                <a:solidFill>
                  <a:srgbClr val="0070C0"/>
                </a:solidFill>
              </a:rPr>
              <a:t>-“</a:t>
            </a:r>
            <a:r>
              <a:rPr lang="zh-CN" altLang="en-US" sz="1600" dirty="0">
                <a:solidFill>
                  <a:srgbClr val="0070C0"/>
                </a:solidFill>
              </a:rPr>
              <a:t>管理通用站描述文件”，安装</a:t>
            </a:r>
            <a:r>
              <a:rPr lang="en-US" altLang="zh-CN" sz="1600" dirty="0">
                <a:solidFill>
                  <a:srgbClr val="0070C0"/>
                </a:solidFill>
              </a:rPr>
              <a:t>ABB</a:t>
            </a:r>
            <a:r>
              <a:rPr lang="zh-CN" altLang="en-US" sz="1600" dirty="0">
                <a:solidFill>
                  <a:srgbClr val="0070C0"/>
                </a:solidFill>
              </a:rPr>
              <a:t>工业机器人</a:t>
            </a:r>
            <a:r>
              <a:rPr lang="en-US" altLang="zh-CN" sz="1600" dirty="0">
                <a:solidFill>
                  <a:srgbClr val="0070C0"/>
                </a:solidFill>
              </a:rPr>
              <a:t>GSDML</a:t>
            </a:r>
            <a:r>
              <a:rPr lang="zh-CN" altLang="en-US" sz="1600" dirty="0">
                <a:solidFill>
                  <a:srgbClr val="0070C0"/>
                </a:solidFill>
              </a:rPr>
              <a:t>文件 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单击添加新设备，选择“控制器”下的“</a:t>
            </a:r>
            <a:r>
              <a:rPr lang="en-US" altLang="zh-CN" sz="1600" dirty="0">
                <a:solidFill>
                  <a:srgbClr val="0070C0"/>
                </a:solidFill>
              </a:rPr>
              <a:t>SIMATIC S7-300”</a:t>
            </a:r>
            <a:r>
              <a:rPr lang="zh-CN" altLang="en-US" sz="1600" dirty="0">
                <a:solidFill>
                  <a:srgbClr val="0070C0"/>
                </a:solidFill>
              </a:rPr>
              <a:t>中的“</a:t>
            </a:r>
            <a:r>
              <a:rPr lang="en-US" altLang="zh-CN" sz="1600" dirty="0">
                <a:solidFill>
                  <a:srgbClr val="0070C0"/>
                </a:solidFill>
              </a:rPr>
              <a:t>CPU314-2 PN/DP”</a:t>
            </a:r>
            <a:r>
              <a:rPr lang="zh-CN" altLang="en-US" sz="1600" dirty="0">
                <a:solidFill>
                  <a:srgbClr val="0070C0"/>
                </a:solidFill>
              </a:rPr>
              <a:t>，订货号为</a:t>
            </a:r>
            <a:r>
              <a:rPr lang="en-US" altLang="zh-CN" sz="1600" dirty="0">
                <a:solidFill>
                  <a:srgbClr val="0070C0"/>
                </a:solidFill>
              </a:rPr>
              <a:t>6ES7 314-6EH04-0AB0-&gt;</a:t>
            </a:r>
            <a:r>
              <a:rPr lang="zh-CN" altLang="en-US" sz="1600" dirty="0">
                <a:solidFill>
                  <a:srgbClr val="0070C0"/>
                </a:solidFill>
              </a:rPr>
              <a:t>单击“确定”，打开设备视图，接着单击</a:t>
            </a:r>
            <a:r>
              <a:rPr lang="en-US" altLang="zh-CN" sz="1600" dirty="0">
                <a:solidFill>
                  <a:srgbClr val="0070C0"/>
                </a:solidFill>
              </a:rPr>
              <a:t>PLC</a:t>
            </a:r>
            <a:r>
              <a:rPr lang="zh-CN" altLang="en-US" sz="1600" dirty="0">
                <a:solidFill>
                  <a:srgbClr val="0070C0"/>
                </a:solidFill>
              </a:rPr>
              <a:t>绿色的</a:t>
            </a:r>
            <a:r>
              <a:rPr lang="en-US" altLang="zh-CN" sz="1600" dirty="0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接口（矩形框）</a:t>
            </a:r>
            <a:r>
              <a:rPr lang="en-US" altLang="zh-CN" sz="1600" dirty="0">
                <a:solidFill>
                  <a:srgbClr val="0070C0"/>
                </a:solidFill>
              </a:rPr>
              <a:t>-&gt;</a:t>
            </a:r>
            <a:r>
              <a:rPr lang="zh-CN" altLang="en-US" sz="1600" dirty="0">
                <a:solidFill>
                  <a:srgbClr val="0070C0"/>
                </a:solidFill>
              </a:rPr>
              <a:t>在属性中设置</a:t>
            </a:r>
            <a:r>
              <a:rPr lang="en-US" altLang="zh-CN" sz="1600" dirty="0">
                <a:solidFill>
                  <a:srgbClr val="0070C0"/>
                </a:solidFill>
              </a:rPr>
              <a:t>IP</a:t>
            </a:r>
            <a:r>
              <a:rPr lang="zh-CN" altLang="en-US" sz="1600" dirty="0">
                <a:solidFill>
                  <a:srgbClr val="0070C0"/>
                </a:solidFill>
              </a:rPr>
              <a:t>地址、子网掩码、</a:t>
            </a:r>
            <a:r>
              <a:rPr lang="en-US" altLang="zh-CN" sz="1600" dirty="0" err="1">
                <a:solidFill>
                  <a:srgbClr val="0070C0"/>
                </a:solidFill>
              </a:rPr>
              <a:t>Profinet</a:t>
            </a:r>
            <a:r>
              <a:rPr lang="zh-CN" altLang="en-US" sz="1600" dirty="0">
                <a:solidFill>
                  <a:srgbClr val="0070C0"/>
                </a:solidFill>
              </a:rPr>
              <a:t>设备名称“</a:t>
            </a:r>
            <a:r>
              <a:rPr lang="en-US" altLang="zh-CN" sz="1600" dirty="0">
                <a:solidFill>
                  <a:srgbClr val="0070C0"/>
                </a:solidFill>
              </a:rPr>
              <a:t>plc_1”</a:t>
            </a:r>
            <a:r>
              <a:rPr lang="zh-CN" altLang="en-US" sz="1600" dirty="0">
                <a:solidFill>
                  <a:srgbClr val="0070C0"/>
                </a:solidFill>
              </a:rPr>
              <a:t>等。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8EBF38A-4DC2-4B5E-850E-3E772478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EE35-F841-4A4E-AE3F-A18E3C42AF85}" type="datetime1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2AE1B073-D084-439E-9DE3-8AB57040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23" y="0"/>
            <a:ext cx="6864453" cy="666572"/>
          </a:xfrm>
        </p:spPr>
        <p:txBody>
          <a:bodyPr>
            <a:normAutofit/>
          </a:bodyPr>
          <a:lstStyle/>
          <a:p>
            <a:r>
              <a:rPr lang="zh-CN" altLang="en-US" dirty="0"/>
              <a:t>单元二  </a:t>
            </a:r>
            <a:r>
              <a:rPr lang="en-US" altLang="zh-CN" dirty="0"/>
              <a:t>ABB</a:t>
            </a:r>
            <a:r>
              <a:rPr lang="zh-CN" altLang="en-US" dirty="0"/>
              <a:t>工业机器人的</a:t>
            </a:r>
            <a:r>
              <a:rPr lang="en-US" altLang="zh-CN" dirty="0" err="1"/>
              <a:t>Profinet</a:t>
            </a:r>
            <a:r>
              <a:rPr lang="zh-CN" altLang="en-US" dirty="0"/>
              <a:t>通信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68A80FC-C9E5-49B6-8D62-2131F4F5783A}"/>
              </a:ext>
            </a:extLst>
          </p:cNvPr>
          <p:cNvPicPr/>
          <p:nvPr/>
        </p:nvPicPr>
        <p:blipFill rotWithShape="1">
          <a:blip r:embed="rId2"/>
          <a:srcRect l="29097" t="24160" r="29017" b="30080"/>
          <a:stretch/>
        </p:blipFill>
        <p:spPr bwMode="auto">
          <a:xfrm>
            <a:off x="1085979" y="2571750"/>
            <a:ext cx="2879725" cy="17672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DD5DECB-34CA-4B1A-8007-7C9EF1E00372}"/>
              </a:ext>
            </a:extLst>
          </p:cNvPr>
          <p:cNvPicPr/>
          <p:nvPr/>
        </p:nvPicPr>
        <p:blipFill rotWithShape="1">
          <a:blip r:embed="rId3"/>
          <a:srcRect l="18226" t="33539" r="36690" b="23828"/>
          <a:stretch/>
        </p:blipFill>
        <p:spPr bwMode="auto">
          <a:xfrm>
            <a:off x="4377128" y="2571750"/>
            <a:ext cx="3297985" cy="1767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80557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积分">
  <a:themeElements>
    <a:clrScheme name="积分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积分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积分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>
    <a:txDef>
      <a:spPr bwMode="auto">
        <a:noFill/>
        <a:ln>
          <a:noFill/>
        </a:ln>
      </a:spPr>
      <a:bodyPr lIns="68574" tIns="34288" rIns="68574" bIns="34288" anchor="b"/>
      <a:lstStyle>
        <a:defPPr algn="ctr" defTabSz="914400" fontAlgn="base">
          <a:lnSpc>
            <a:spcPct val="200000"/>
          </a:lnSpc>
          <a:spcBef>
            <a:spcPct val="0"/>
          </a:spcBef>
          <a:spcAft>
            <a:spcPct val="0"/>
          </a:spcAft>
          <a:defRPr sz="3600" dirty="0" smtClean="0">
            <a:solidFill>
              <a:srgbClr val="FF0000"/>
            </a:solidFill>
            <a:effectLst>
              <a:outerShdw blurRad="38100" dist="38100" dir="2700000" algn="tl">
                <a:srgbClr val="C0C0C0"/>
              </a:outerShdw>
            </a:effectLst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2004</TotalTime>
  <Words>1883</Words>
  <Application>Microsoft Office PowerPoint</Application>
  <PresentationFormat>全屏显示(16:9)</PresentationFormat>
  <Paragraphs>104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等线</vt:lpstr>
      <vt:lpstr>宋体</vt:lpstr>
      <vt:lpstr>微软雅黑</vt:lpstr>
      <vt:lpstr>Calibri</vt:lpstr>
      <vt:lpstr>Tw Cen MT</vt:lpstr>
      <vt:lpstr>Tw Cen MT Condensed</vt:lpstr>
      <vt:lpstr>Wingdings</vt:lpstr>
      <vt:lpstr>Wingdings 3</vt:lpstr>
      <vt:lpstr>积分</vt:lpstr>
      <vt:lpstr>Visio</vt:lpstr>
      <vt:lpstr>PowerPoint 演示文稿</vt:lpstr>
      <vt:lpstr>PowerPoint 演示文稿</vt:lpstr>
      <vt:lpstr>单元二  ABB工业机器人的Profinet通信</vt:lpstr>
      <vt:lpstr>单元二  ABB工业机器人的Profinet通信</vt:lpstr>
      <vt:lpstr>单元二  ABB工业机器人的Profinet通信</vt:lpstr>
      <vt:lpstr>单元二  ABB工业机器人的Profinet通信</vt:lpstr>
      <vt:lpstr>单元二  ABB工业机器人的Profinet通信</vt:lpstr>
      <vt:lpstr>单元二  ABB工业机器人的Profinet通信</vt:lpstr>
      <vt:lpstr>单元二  ABB工业机器人的Profinet通信</vt:lpstr>
      <vt:lpstr>单元二  ABB工业机器人的Profinet通信</vt:lpstr>
      <vt:lpstr>单元二  ABB工业机器人的Profinet通信</vt:lpstr>
      <vt:lpstr>单元二  ABB工业机器人的Profinet通信</vt:lpstr>
      <vt:lpstr>单元二  ABB工业机器人的Profinet通信</vt:lpstr>
      <vt:lpstr>单元二  ABB工业机器人的Profinet通信</vt:lpstr>
      <vt:lpstr>单元二  ABB工业机器人的Profinet通信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>第一PPT</dc:creator>
  <cp:keywords>www.1ppt.com</cp:keywords>
  <cp:lastModifiedBy>zhangah</cp:lastModifiedBy>
  <cp:revision>231</cp:revision>
  <cp:lastPrinted>2019-11-15T04:16:00Z</cp:lastPrinted>
  <dcterms:created xsi:type="dcterms:W3CDTF">2016-11-13T10:40:00Z</dcterms:created>
  <dcterms:modified xsi:type="dcterms:W3CDTF">2024-07-05T02:30:51Z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D531F706125F41F88F764CD171A90F58</vt:lpwstr>
  </property>
  <property fmtid="{D5CDD505-2E9C-101B-9397-08002B2CF9AE}" pid="3" name="KSOProductBuildVer">
    <vt:lpwstr>2052-11.1.0.10463</vt:lpwstr>
  </property>
</Properties>
</file>